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78" r:id="rId2"/>
    <p:sldId id="387" r:id="rId3"/>
    <p:sldId id="313" r:id="rId4"/>
    <p:sldId id="311" r:id="rId5"/>
    <p:sldId id="312" r:id="rId6"/>
    <p:sldId id="314" r:id="rId7"/>
    <p:sldId id="315" r:id="rId8"/>
    <p:sldId id="305" r:id="rId9"/>
    <p:sldId id="374" r:id="rId10"/>
    <p:sldId id="360" r:id="rId11"/>
    <p:sldId id="265" r:id="rId12"/>
    <p:sldId id="348" r:id="rId13"/>
    <p:sldId id="361" r:id="rId14"/>
    <p:sldId id="362" r:id="rId15"/>
    <p:sldId id="355" r:id="rId16"/>
    <p:sldId id="358" r:id="rId17"/>
    <p:sldId id="277" r:id="rId18"/>
    <p:sldId id="369" r:id="rId19"/>
    <p:sldId id="431" r:id="rId20"/>
    <p:sldId id="389" r:id="rId21"/>
    <p:sldId id="394" r:id="rId22"/>
    <p:sldId id="395" r:id="rId23"/>
    <p:sldId id="399" r:id="rId24"/>
    <p:sldId id="390" r:id="rId25"/>
    <p:sldId id="391" r:id="rId26"/>
    <p:sldId id="330" r:id="rId27"/>
    <p:sldId id="328" r:id="rId28"/>
    <p:sldId id="388" r:id="rId29"/>
    <p:sldId id="329" r:id="rId30"/>
    <p:sldId id="322" r:id="rId31"/>
    <p:sldId id="359" r:id="rId32"/>
    <p:sldId id="432" r:id="rId33"/>
    <p:sldId id="436" r:id="rId34"/>
    <p:sldId id="433" r:id="rId35"/>
    <p:sldId id="434" r:id="rId36"/>
    <p:sldId id="435" r:id="rId37"/>
    <p:sldId id="437" r:id="rId38"/>
    <p:sldId id="438" r:id="rId39"/>
    <p:sldId id="439" r:id="rId40"/>
    <p:sldId id="440"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DFF1B"/>
    <a:srgbClr val="3044FF"/>
    <a:srgbClr val="D794FF"/>
    <a:srgbClr val="B12FC3"/>
    <a:srgbClr val="15F9AA"/>
    <a:srgbClr val="1BF5FE"/>
    <a:srgbClr val="17B8D1"/>
    <a:srgbClr val="23D19A"/>
    <a:srgbClr val="B495D1"/>
    <a:srgbClr val="FED8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792" autoAdjust="0"/>
  </p:normalViewPr>
  <p:slideViewPr>
    <p:cSldViewPr>
      <p:cViewPr>
        <p:scale>
          <a:sx n="99" d="100"/>
          <a:sy n="99" d="100"/>
        </p:scale>
        <p:origin x="-1840" y="48"/>
      </p:cViewPr>
      <p:guideLst>
        <p:guide orient="horz" pos="2160"/>
        <p:guide pos="2880"/>
      </p:guideLst>
    </p:cSldViewPr>
  </p:slideViewPr>
  <p:notesTextViewPr>
    <p:cViewPr>
      <p:scale>
        <a:sx n="1" d="1"/>
        <a:sy n="1" d="1"/>
      </p:scale>
      <p:origin x="0" y="0"/>
    </p:cViewPr>
  </p:notesTextViewPr>
  <p:sorterViewPr>
    <p:cViewPr>
      <p:scale>
        <a:sx n="124" d="100"/>
        <a:sy n="124"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printerSettings" Target="printerSettings/printerSettings1.bin"/><Relationship Id="rId44" Type="http://schemas.openxmlformats.org/officeDocument/2006/relationships/presProps" Target="presProps.xml"/><Relationship Id="rId45"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CD5BD6-2D2E-429A-BC01-2D8C7B701318}" type="datetimeFigureOut">
              <a:rPr lang="en-US" smtClean="0"/>
              <a:t>7/22/16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2F01DCF-EE5F-466F-9E34-FD46C326F399}" type="slidenum">
              <a:rPr lang="en-US" smtClean="0"/>
              <a:t>‹#›</a:t>
            </a:fld>
            <a:endParaRPr lang="en-US" dirty="0"/>
          </a:p>
        </p:txBody>
      </p:sp>
    </p:spTree>
    <p:extLst>
      <p:ext uri="{BB962C8B-B14F-4D97-AF65-F5344CB8AC3E}">
        <p14:creationId xmlns:p14="http://schemas.microsoft.com/office/powerpoint/2010/main" val="3806227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Recent attacks on the U.S. Government Office of Personnel Management (OPM) show how much harm can arise when many organizations rely on a single institution that itself has security vulnerabilities. In the case of OPM,</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numerous federal agencies lost sensitive data because OPM had insecure infrastructure. If service providers implement exceptional access requirements incorrectly, the security of all of their users will be at risk</a:t>
            </a:r>
          </a:p>
          <a:p>
            <a:endParaRPr lang="en-US" dirty="0"/>
          </a:p>
        </p:txBody>
      </p:sp>
      <p:sp>
        <p:nvSpPr>
          <p:cNvPr id="4" name="Slide Number Placeholder 3"/>
          <p:cNvSpPr>
            <a:spLocks noGrp="1"/>
          </p:cNvSpPr>
          <p:nvPr>
            <p:ph type="sldNum" sz="quarter" idx="10"/>
          </p:nvPr>
        </p:nvSpPr>
        <p:spPr/>
        <p:txBody>
          <a:bodyPr/>
          <a:lstStyle/>
          <a:p>
            <a:fld id="{92F01DCF-EE5F-466F-9E34-FD46C326F399}" type="slidenum">
              <a:rPr lang="en-US" smtClean="0"/>
              <a:t>4</a:t>
            </a:fld>
            <a:endParaRPr lang="en-US" dirty="0"/>
          </a:p>
        </p:txBody>
      </p:sp>
    </p:spTree>
    <p:extLst>
      <p:ext uri="{BB962C8B-B14F-4D97-AF65-F5344CB8AC3E}">
        <p14:creationId xmlns:p14="http://schemas.microsoft.com/office/powerpoint/2010/main" val="2033436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Google’s database of surveillance targets was surveilled by Chinese agents who hacked into its systems, presumably for counterintelligence purposes. Our analysis applies not just to systems providing access to encrypted data </a:t>
            </a:r>
          </a:p>
          <a:p>
            <a:r>
              <a:rPr lang="en-US" sz="1200" kern="1200" dirty="0" smtClean="0">
                <a:solidFill>
                  <a:schemeClr val="tx1"/>
                </a:solidFill>
                <a:effectLst/>
                <a:latin typeface="+mn-lt"/>
                <a:ea typeface="+mn-ea"/>
                <a:cs typeface="+mn-cs"/>
              </a:rPr>
              <a:t>but also to systems providing access directly to plaintext. For example, law enforcement has called for social networks to allow automated, rapid access to their data. A law enforcement back</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door into a social network is also a vulnerability open to attack and abuse.  </a:t>
            </a: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2F01DCF-EE5F-466F-9E34-FD46C326F399}" type="slidenum">
              <a:rPr lang="en-US" smtClean="0"/>
              <a:t>5</a:t>
            </a:fld>
            <a:endParaRPr lang="en-US" dirty="0"/>
          </a:p>
        </p:txBody>
      </p:sp>
    </p:spTree>
    <p:extLst>
      <p:ext uri="{BB962C8B-B14F-4D97-AF65-F5344CB8AC3E}">
        <p14:creationId xmlns:p14="http://schemas.microsoft.com/office/powerpoint/2010/main" val="953863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CD92E55-B157-49DF-BFA5-7F8EFFFEDE93}" type="datetimeFigureOut">
              <a:rPr lang="en-US" smtClean="0"/>
              <a:t>7/22/16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C905D31-85BA-466B-A67D-728D940323EC}" type="slidenum">
              <a:rPr lang="en-US" smtClean="0"/>
              <a:t>‹#›</a:t>
            </a:fld>
            <a:endParaRPr lang="en-US" dirty="0"/>
          </a:p>
        </p:txBody>
      </p:sp>
    </p:spTree>
    <p:extLst>
      <p:ext uri="{BB962C8B-B14F-4D97-AF65-F5344CB8AC3E}">
        <p14:creationId xmlns:p14="http://schemas.microsoft.com/office/powerpoint/2010/main" val="3847782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CD92E55-B157-49DF-BFA5-7F8EFFFEDE93}" type="datetimeFigureOut">
              <a:rPr lang="en-US" smtClean="0"/>
              <a:t>7/22/16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C905D31-85BA-466B-A67D-728D940323EC}" type="slidenum">
              <a:rPr lang="en-US" smtClean="0"/>
              <a:t>‹#›</a:t>
            </a:fld>
            <a:endParaRPr lang="en-US" dirty="0"/>
          </a:p>
        </p:txBody>
      </p:sp>
    </p:spTree>
    <p:extLst>
      <p:ext uri="{BB962C8B-B14F-4D97-AF65-F5344CB8AC3E}">
        <p14:creationId xmlns:p14="http://schemas.microsoft.com/office/powerpoint/2010/main" val="40994689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CD92E55-B157-49DF-BFA5-7F8EFFFEDE93}" type="datetimeFigureOut">
              <a:rPr lang="en-US" smtClean="0"/>
              <a:t>7/22/16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C905D31-85BA-466B-A67D-728D940323EC}" type="slidenum">
              <a:rPr lang="en-US" smtClean="0"/>
              <a:t>‹#›</a:t>
            </a:fld>
            <a:endParaRPr lang="en-US" dirty="0"/>
          </a:p>
        </p:txBody>
      </p:sp>
    </p:spTree>
    <p:extLst>
      <p:ext uri="{BB962C8B-B14F-4D97-AF65-F5344CB8AC3E}">
        <p14:creationId xmlns:p14="http://schemas.microsoft.com/office/powerpoint/2010/main" val="1102380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CD92E55-B157-49DF-BFA5-7F8EFFFEDE93}" type="datetimeFigureOut">
              <a:rPr lang="en-US" smtClean="0"/>
              <a:t>7/22/16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C905D31-85BA-466B-A67D-728D940323EC}" type="slidenum">
              <a:rPr lang="en-US" smtClean="0"/>
              <a:t>‹#›</a:t>
            </a:fld>
            <a:endParaRPr lang="en-US" dirty="0"/>
          </a:p>
        </p:txBody>
      </p:sp>
    </p:spTree>
    <p:extLst>
      <p:ext uri="{BB962C8B-B14F-4D97-AF65-F5344CB8AC3E}">
        <p14:creationId xmlns:p14="http://schemas.microsoft.com/office/powerpoint/2010/main" val="302626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CD92E55-B157-49DF-BFA5-7F8EFFFEDE93}" type="datetimeFigureOut">
              <a:rPr lang="en-US" smtClean="0"/>
              <a:t>7/22/16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C905D31-85BA-466B-A67D-728D940323EC}" type="slidenum">
              <a:rPr lang="en-US" smtClean="0"/>
              <a:t>‹#›</a:t>
            </a:fld>
            <a:endParaRPr lang="en-US" dirty="0"/>
          </a:p>
        </p:txBody>
      </p:sp>
    </p:spTree>
    <p:extLst>
      <p:ext uri="{BB962C8B-B14F-4D97-AF65-F5344CB8AC3E}">
        <p14:creationId xmlns:p14="http://schemas.microsoft.com/office/powerpoint/2010/main" val="3797630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CD92E55-B157-49DF-BFA5-7F8EFFFEDE93}" type="datetimeFigureOut">
              <a:rPr lang="en-US" smtClean="0"/>
              <a:t>7/22/16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C905D31-85BA-466B-A67D-728D940323EC}" type="slidenum">
              <a:rPr lang="en-US" smtClean="0"/>
              <a:t>‹#›</a:t>
            </a:fld>
            <a:endParaRPr lang="en-US" dirty="0"/>
          </a:p>
        </p:txBody>
      </p:sp>
    </p:spTree>
    <p:extLst>
      <p:ext uri="{BB962C8B-B14F-4D97-AF65-F5344CB8AC3E}">
        <p14:creationId xmlns:p14="http://schemas.microsoft.com/office/powerpoint/2010/main" val="3661013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CD92E55-B157-49DF-BFA5-7F8EFFFEDE93}" type="datetimeFigureOut">
              <a:rPr lang="en-US" smtClean="0"/>
              <a:t>7/22/16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C905D31-85BA-466B-A67D-728D940323EC}" type="slidenum">
              <a:rPr lang="en-US" smtClean="0"/>
              <a:t>‹#›</a:t>
            </a:fld>
            <a:endParaRPr lang="en-US" dirty="0"/>
          </a:p>
        </p:txBody>
      </p:sp>
    </p:spTree>
    <p:extLst>
      <p:ext uri="{BB962C8B-B14F-4D97-AF65-F5344CB8AC3E}">
        <p14:creationId xmlns:p14="http://schemas.microsoft.com/office/powerpoint/2010/main" val="2324302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CD92E55-B157-49DF-BFA5-7F8EFFFEDE93}" type="datetimeFigureOut">
              <a:rPr lang="en-US" smtClean="0"/>
              <a:t>7/22/16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C905D31-85BA-466B-A67D-728D940323EC}" type="slidenum">
              <a:rPr lang="en-US" smtClean="0"/>
              <a:t>‹#›</a:t>
            </a:fld>
            <a:endParaRPr lang="en-US" dirty="0"/>
          </a:p>
        </p:txBody>
      </p:sp>
    </p:spTree>
    <p:extLst>
      <p:ext uri="{BB962C8B-B14F-4D97-AF65-F5344CB8AC3E}">
        <p14:creationId xmlns:p14="http://schemas.microsoft.com/office/powerpoint/2010/main" val="935649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D92E55-B157-49DF-BFA5-7F8EFFFEDE93}" type="datetimeFigureOut">
              <a:rPr lang="en-US" smtClean="0"/>
              <a:t>7/22/16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C905D31-85BA-466B-A67D-728D940323EC}" type="slidenum">
              <a:rPr lang="en-US" smtClean="0"/>
              <a:t>‹#›</a:t>
            </a:fld>
            <a:endParaRPr lang="en-US" dirty="0"/>
          </a:p>
        </p:txBody>
      </p:sp>
    </p:spTree>
    <p:extLst>
      <p:ext uri="{BB962C8B-B14F-4D97-AF65-F5344CB8AC3E}">
        <p14:creationId xmlns:p14="http://schemas.microsoft.com/office/powerpoint/2010/main" val="1236772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CD92E55-B157-49DF-BFA5-7F8EFFFEDE93}" type="datetimeFigureOut">
              <a:rPr lang="en-US" smtClean="0"/>
              <a:t>7/22/16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C905D31-85BA-466B-A67D-728D940323EC}" type="slidenum">
              <a:rPr lang="en-US" smtClean="0"/>
              <a:t>‹#›</a:t>
            </a:fld>
            <a:endParaRPr lang="en-US" dirty="0"/>
          </a:p>
        </p:txBody>
      </p:sp>
    </p:spTree>
    <p:extLst>
      <p:ext uri="{BB962C8B-B14F-4D97-AF65-F5344CB8AC3E}">
        <p14:creationId xmlns:p14="http://schemas.microsoft.com/office/powerpoint/2010/main" val="33688003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CD92E55-B157-49DF-BFA5-7F8EFFFEDE93}" type="datetimeFigureOut">
              <a:rPr lang="en-US" smtClean="0"/>
              <a:t>7/22/16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C905D31-85BA-466B-A67D-728D940323EC}" type="slidenum">
              <a:rPr lang="en-US" smtClean="0"/>
              <a:t>‹#›</a:t>
            </a:fld>
            <a:endParaRPr lang="en-US" dirty="0"/>
          </a:p>
        </p:txBody>
      </p:sp>
    </p:spTree>
    <p:extLst>
      <p:ext uri="{BB962C8B-B14F-4D97-AF65-F5344CB8AC3E}">
        <p14:creationId xmlns:p14="http://schemas.microsoft.com/office/powerpoint/2010/main" val="400170094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D92E55-B157-49DF-BFA5-7F8EFFFEDE93}" type="datetimeFigureOut">
              <a:rPr lang="en-US" smtClean="0"/>
              <a:t>7/22/16</a:t>
            </a:fld>
            <a:endParaRPr lang="en-US" dirty="0"/>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905D31-85BA-466B-A67D-728D940323EC}" type="slidenum">
              <a:rPr lang="en-US" smtClean="0"/>
              <a:t>‹#›</a:t>
            </a:fld>
            <a:endParaRPr lang="en-US" dirty="0"/>
          </a:p>
        </p:txBody>
      </p:sp>
    </p:spTree>
    <p:extLst>
      <p:ext uri="{BB962C8B-B14F-4D97-AF65-F5344CB8AC3E}">
        <p14:creationId xmlns:p14="http://schemas.microsoft.com/office/powerpoint/2010/main" val="688723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package" Target="../embeddings/Microsoft_Word_Document1.docx"/><Relationship Id="rId4" Type="http://schemas.openxmlformats.org/officeDocument/2006/relationships/image" Target="../media/image38.e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package" Target="../embeddings/Microsoft_Word_Document2.docx"/><Relationship Id="rId4" Type="http://schemas.openxmlformats.org/officeDocument/2006/relationships/image" Target="../media/image39.emf"/><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2308227"/>
          </a:xfrm>
          <a:pattFill prst="shingle">
            <a:fgClr>
              <a:srgbClr val="000090"/>
            </a:fgClr>
            <a:bgClr>
              <a:srgbClr val="1BF5FE"/>
            </a:bgClr>
          </a:pattFill>
          <a:effectLst/>
        </p:spPr>
        <p:txBody>
          <a:bodyPr>
            <a:noAutofit/>
          </a:bodyPr>
          <a:lstStyle/>
          <a:p>
            <a:r>
              <a:rPr lang="en-US" sz="54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Monaco"/>
                <a:cs typeface="Monaco"/>
              </a:rPr>
              <a:t>Digital Credentials and Disruptive Technologies </a:t>
            </a:r>
            <a:endParaRPr lang="en-US" sz="54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Monaco"/>
              <a:cs typeface="Monaco"/>
            </a:endParaRPr>
          </a:p>
        </p:txBody>
      </p:sp>
      <p:sp>
        <p:nvSpPr>
          <p:cNvPr id="3" name="Subtitle 2"/>
          <p:cNvSpPr>
            <a:spLocks noGrp="1"/>
          </p:cNvSpPr>
          <p:nvPr>
            <p:ph type="subTitle" idx="1"/>
          </p:nvPr>
        </p:nvSpPr>
        <p:spPr>
          <a:xfrm>
            <a:off x="3048000" y="2819400"/>
            <a:ext cx="2819400" cy="1905000"/>
          </a:xfrm>
        </p:spPr>
        <p:txBody>
          <a:bodyPr>
            <a:prstTxWarp prst="textCanUp">
              <a:avLst/>
            </a:prstTxWarp>
            <a:normAutofit/>
            <a:scene3d>
              <a:camera prst="orthographicFront"/>
              <a:lightRig rig="glow" dir="tl">
                <a:rot lat="0" lon="0" rev="5400000"/>
              </a:lightRig>
            </a:scene3d>
            <a:sp3d contourW="12700">
              <a:contourClr>
                <a:schemeClr val="accent6">
                  <a:shade val="73000"/>
                </a:schemeClr>
              </a:contourClr>
            </a:sp3d>
          </a:bodyPr>
          <a:lstStyle/>
          <a:p>
            <a:endParaRPr lang="en-US" sz="1400" dirty="0"/>
          </a:p>
          <a:p>
            <a:r>
              <a:rPr lang="en-US" sz="1400" dirty="0"/>
              <a:t> </a:t>
            </a:r>
            <a:r>
              <a:rPr lang="en-US" sz="1400" b="1" i="1" dirty="0">
                <a:solidFill>
                  <a:srgbClr val="23D19A"/>
                </a:solidFill>
                <a:latin typeface="Arial Narrow"/>
                <a:cs typeface="Arial Narrow"/>
              </a:rPr>
              <a:t>The hardware foundations for simple and strong authentication </a:t>
            </a:r>
            <a:endParaRPr lang="en-US" sz="1400" b="1" dirty="0">
              <a:ln w="11430"/>
              <a:solidFill>
                <a:srgbClr val="23D19A"/>
              </a:solidFill>
              <a:effectLst>
                <a:outerShdw blurRad="80000" dist="40000" dir="5040000" algn="tl">
                  <a:srgbClr val="000000">
                    <a:alpha val="30000"/>
                  </a:srgbClr>
                </a:outerShdw>
              </a:effectLst>
              <a:latin typeface="Arial Narrow"/>
              <a:cs typeface="Arial Narrow"/>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4572000"/>
            <a:ext cx="281940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4495800"/>
            <a:ext cx="3276600"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629152"/>
            <a:ext cx="3048000" cy="22288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p:cNvPicPr>
          <p:nvPr/>
        </p:nvPicPr>
        <p:blipFill>
          <a:blip r:embed="rId5"/>
          <a:stretch>
            <a:fillRect/>
          </a:stretch>
        </p:blipFill>
        <p:spPr>
          <a:xfrm>
            <a:off x="0" y="2286000"/>
            <a:ext cx="3048000" cy="2387600"/>
          </a:xfrm>
          <a:prstGeom prst="rect">
            <a:avLst/>
          </a:prstGeom>
        </p:spPr>
      </p:pic>
      <p:pic>
        <p:nvPicPr>
          <p:cNvPr id="7" name="Picture 6"/>
          <p:cNvPicPr>
            <a:picLocks noChangeAspect="1"/>
          </p:cNvPicPr>
          <p:nvPr/>
        </p:nvPicPr>
        <p:blipFill>
          <a:blip r:embed="rId6"/>
          <a:stretch>
            <a:fillRect/>
          </a:stretch>
        </p:blipFill>
        <p:spPr>
          <a:xfrm>
            <a:off x="5867400" y="2286000"/>
            <a:ext cx="3276600" cy="2286000"/>
          </a:xfrm>
          <a:prstGeom prst="rect">
            <a:avLst/>
          </a:prstGeom>
        </p:spPr>
      </p:pic>
      <p:sp>
        <p:nvSpPr>
          <p:cNvPr id="4" name="TextBox 3"/>
          <p:cNvSpPr txBox="1"/>
          <p:nvPr/>
        </p:nvSpPr>
        <p:spPr>
          <a:xfrm>
            <a:off x="3577219" y="2362200"/>
            <a:ext cx="1892217" cy="307777"/>
          </a:xfrm>
          <a:prstGeom prst="rect">
            <a:avLst/>
          </a:prstGeom>
          <a:noFill/>
        </p:spPr>
        <p:txBody>
          <a:bodyPr wrap="none" rtlCol="0">
            <a:spAutoFit/>
          </a:bodyPr>
          <a:lstStyle/>
          <a:p>
            <a:pPr algn="ctr"/>
            <a:r>
              <a:rPr lang="en-US" sz="1400" b="1" dirty="0" smtClean="0">
                <a:ln w="17780" cmpd="sng">
                  <a:solidFill>
                    <a:srgbClr val="FFFFFF"/>
                  </a:solidFill>
                  <a:prstDash val="solid"/>
                  <a:miter lim="800000"/>
                </a:ln>
                <a:effectLst/>
                <a:latin typeface="American Typewriter"/>
                <a:cs typeface="American Typewriter"/>
              </a:rPr>
              <a:t>Bill Edwards, USN</a:t>
            </a:r>
            <a:endParaRPr lang="en-US" sz="1400" b="1" dirty="0">
              <a:ln w="17780" cmpd="sng">
                <a:solidFill>
                  <a:srgbClr val="FFFFFF"/>
                </a:solidFill>
                <a:prstDash val="solid"/>
                <a:miter lim="800000"/>
              </a:ln>
              <a:effectLst/>
              <a:latin typeface="American Typewriter"/>
              <a:cs typeface="American Typewriter"/>
            </a:endParaRPr>
          </a:p>
        </p:txBody>
      </p:sp>
    </p:spTree>
    <p:extLst>
      <p:ext uri="{BB962C8B-B14F-4D97-AF65-F5344CB8AC3E}">
        <p14:creationId xmlns:p14="http://schemas.microsoft.com/office/powerpoint/2010/main" val="184515726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859333"/>
            <a:ext cx="7848600" cy="5693867"/>
          </a:xfrm>
          <a:prstGeom prst="rect">
            <a:avLst/>
          </a:prstGeom>
        </p:spPr>
        <p:txBody>
          <a:bodyPr wrap="square">
            <a:spAutoFit/>
          </a:bodyPr>
          <a:lstStyle/>
          <a:p>
            <a:pPr algn="just"/>
            <a:r>
              <a:rPr lang="en-US" sz="2800" dirty="0">
                <a:solidFill>
                  <a:schemeClr val="tx2"/>
                </a:solidFill>
                <a:latin typeface="Arial Narrow"/>
                <a:cs typeface="Arial Narrow"/>
              </a:rPr>
              <a:t>One of the main challenges of using derived credentials on mobile devices is actually the result of one of the strengths in the mobile architecture. </a:t>
            </a:r>
            <a:r>
              <a:rPr lang="en-US" sz="2800" dirty="0" smtClean="0">
                <a:solidFill>
                  <a:schemeClr val="tx2"/>
                </a:solidFill>
                <a:latin typeface="Arial Narrow"/>
                <a:cs typeface="Arial Narrow"/>
              </a:rPr>
              <a:t>Applications </a:t>
            </a:r>
            <a:r>
              <a:rPr lang="en-US" sz="2800" dirty="0">
                <a:solidFill>
                  <a:schemeClr val="tx2"/>
                </a:solidFill>
                <a:latin typeface="Arial Narrow"/>
                <a:cs typeface="Arial Narrow"/>
              </a:rPr>
              <a:t>on a mobile device are installed independently of other mobile applications. Each mobile application exists in a virtual sandbox, separated from the other applications installed on the same device. This is contrary to the shared memory space of a traditional desktop computer. At the time of </a:t>
            </a:r>
            <a:r>
              <a:rPr lang="en-US" sz="2800" dirty="0" smtClean="0">
                <a:solidFill>
                  <a:schemeClr val="tx2"/>
                </a:solidFill>
                <a:latin typeface="Arial Narrow"/>
                <a:cs typeface="Arial Narrow"/>
              </a:rPr>
              <a:t>brief, </a:t>
            </a:r>
            <a:r>
              <a:rPr lang="en-US" sz="2800" dirty="0">
                <a:solidFill>
                  <a:schemeClr val="tx2"/>
                </a:solidFill>
                <a:latin typeface="Arial Narrow"/>
                <a:cs typeface="Arial Narrow"/>
              </a:rPr>
              <a:t>there are no known exploits that can penetrate this sandbox for an unauthorized application to gain access to other installed applications. For this reason, mobile applications can often be made more secure than their traditional desktop </a:t>
            </a:r>
            <a:r>
              <a:rPr lang="en-US" sz="2800" dirty="0" smtClean="0">
                <a:solidFill>
                  <a:schemeClr val="tx2"/>
                </a:solidFill>
                <a:latin typeface="Arial Narrow"/>
                <a:cs typeface="Arial Narrow"/>
              </a:rPr>
              <a:t>counterparts.</a:t>
            </a:r>
            <a:endParaRPr lang="en-US" sz="2800" dirty="0">
              <a:solidFill>
                <a:schemeClr val="tx2"/>
              </a:solidFill>
              <a:latin typeface="Arial Narrow"/>
              <a:cs typeface="Arial Narrow"/>
            </a:endParaRPr>
          </a:p>
        </p:txBody>
      </p:sp>
      <p:sp>
        <p:nvSpPr>
          <p:cNvPr id="3" name="TextBox 2"/>
          <p:cNvSpPr txBox="1"/>
          <p:nvPr/>
        </p:nvSpPr>
        <p:spPr>
          <a:xfrm>
            <a:off x="1905001" y="152400"/>
            <a:ext cx="4670535" cy="584776"/>
          </a:xfrm>
          <a:prstGeom prst="rect">
            <a:avLst/>
          </a:prstGeom>
          <a:solidFill>
            <a:srgbClr val="31859C"/>
          </a:solidFill>
        </p:spPr>
        <p:txBody>
          <a:bodyPr wrap="square" rtlCol="0">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US" sz="3200" b="1" dirty="0" smtClean="0">
                <a:ln w="50800"/>
                <a:solidFill>
                  <a:schemeClr val="bg1">
                    <a:shade val="50000"/>
                  </a:schemeClr>
                </a:solidFill>
              </a:rPr>
              <a:t> </a:t>
            </a:r>
            <a:r>
              <a:rPr lang="en-US" sz="3200" b="1" dirty="0" smtClean="0">
                <a:ln w="50800"/>
                <a:solidFill>
                  <a:schemeClr val="bg1">
                    <a:shade val="50000"/>
                  </a:schemeClr>
                </a:solidFill>
                <a:latin typeface="Arial Narrow"/>
                <a:cs typeface="Arial Narrow"/>
              </a:rPr>
              <a:t>Challenges within the DoD</a:t>
            </a:r>
            <a:endParaRPr lang="en-US" sz="3200" b="1" dirty="0">
              <a:ln w="50800"/>
              <a:solidFill>
                <a:schemeClr val="bg1">
                  <a:shade val="50000"/>
                </a:schemeClr>
              </a:solidFill>
              <a:latin typeface="Arial Narrow"/>
              <a:cs typeface="Arial Narrow"/>
            </a:endParaRPr>
          </a:p>
        </p:txBody>
      </p:sp>
    </p:spTree>
    <p:extLst>
      <p:ext uri="{BB962C8B-B14F-4D97-AF65-F5344CB8AC3E}">
        <p14:creationId xmlns:p14="http://schemas.microsoft.com/office/powerpoint/2010/main" val="49013069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58161" y="1149927"/>
            <a:ext cx="7929246" cy="4996856"/>
            <a:chOff x="1813056" y="2448042"/>
            <a:chExt cx="5564668" cy="3780819"/>
          </a:xfrm>
        </p:grpSpPr>
        <p:cxnSp>
          <p:nvCxnSpPr>
            <p:cNvPr id="3" name="Straight Connector 2"/>
            <p:cNvCxnSpPr/>
            <p:nvPr/>
          </p:nvCxnSpPr>
          <p:spPr>
            <a:xfrm>
              <a:off x="4519869" y="3440132"/>
              <a:ext cx="0" cy="1642786"/>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4" name="Straight Connector 3"/>
            <p:cNvCxnSpPr/>
            <p:nvPr/>
          </p:nvCxnSpPr>
          <p:spPr>
            <a:xfrm>
              <a:off x="4868948" y="3741339"/>
              <a:ext cx="0" cy="1642786"/>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5" name="Straight Connector 4"/>
            <p:cNvCxnSpPr/>
            <p:nvPr/>
          </p:nvCxnSpPr>
          <p:spPr>
            <a:xfrm>
              <a:off x="5236771" y="4065085"/>
              <a:ext cx="0" cy="1642786"/>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6" name="Straight Connector 5"/>
            <p:cNvCxnSpPr/>
            <p:nvPr/>
          </p:nvCxnSpPr>
          <p:spPr>
            <a:xfrm>
              <a:off x="3469920" y="4084440"/>
              <a:ext cx="225094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7" name="Straight Connector 6"/>
            <p:cNvCxnSpPr/>
            <p:nvPr/>
          </p:nvCxnSpPr>
          <p:spPr>
            <a:xfrm>
              <a:off x="3477846" y="3741339"/>
              <a:ext cx="225094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8" name="Straight Connector 7"/>
            <p:cNvCxnSpPr/>
            <p:nvPr/>
          </p:nvCxnSpPr>
          <p:spPr>
            <a:xfrm>
              <a:off x="3469920" y="3403524"/>
              <a:ext cx="225094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9" name="Straight Connector 8"/>
            <p:cNvCxnSpPr/>
            <p:nvPr/>
          </p:nvCxnSpPr>
          <p:spPr>
            <a:xfrm>
              <a:off x="3469919" y="3063638"/>
              <a:ext cx="225094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sp>
          <p:nvSpPr>
            <p:cNvPr id="10" name="Rectangle 9"/>
            <p:cNvSpPr/>
            <p:nvPr/>
          </p:nvSpPr>
          <p:spPr>
            <a:xfrm>
              <a:off x="1820982" y="2532185"/>
              <a:ext cx="1656864" cy="2243015"/>
            </a:xfrm>
            <a:prstGeom prst="rect">
              <a:avLst/>
            </a:prstGeom>
            <a:solidFill>
              <a:srgbClr val="1BF5FE"/>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1" name="Rectangle 10"/>
            <p:cNvSpPr/>
            <p:nvPr/>
          </p:nvSpPr>
          <p:spPr>
            <a:xfrm rot="5400000">
              <a:off x="3872522" y="4380523"/>
              <a:ext cx="1453661" cy="2243015"/>
            </a:xfrm>
            <a:prstGeom prst="rect">
              <a:avLst/>
            </a:prstGeom>
            <a:solidFill>
              <a:srgbClr val="92D050"/>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2" name="TextBox 11"/>
            <p:cNvSpPr txBox="1"/>
            <p:nvPr/>
          </p:nvSpPr>
          <p:spPr>
            <a:xfrm>
              <a:off x="1876625" y="2624700"/>
              <a:ext cx="1289443" cy="232876"/>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prstClr val="black"/>
                  </a:solidFill>
                  <a:effectLst/>
                  <a:uLnTx/>
                  <a:uFillTx/>
                </a:rPr>
                <a:t>Credential Generation</a:t>
              </a:r>
              <a:endParaRPr kumimoji="0" lang="en-US" sz="1400" b="1" i="0" u="none" strike="noStrike" kern="0" cap="none" spc="0" normalizeH="0" baseline="0" noProof="0" dirty="0">
                <a:ln>
                  <a:noFill/>
                </a:ln>
                <a:solidFill>
                  <a:prstClr val="black"/>
                </a:solidFill>
                <a:effectLst/>
                <a:uLnTx/>
                <a:uFillTx/>
              </a:endParaRPr>
            </a:p>
          </p:txBody>
        </p:sp>
        <p:sp>
          <p:nvSpPr>
            <p:cNvPr id="13" name="Rectangle 12"/>
            <p:cNvSpPr/>
            <p:nvPr/>
          </p:nvSpPr>
          <p:spPr>
            <a:xfrm>
              <a:off x="5720860" y="2532184"/>
              <a:ext cx="1656864" cy="2243015"/>
            </a:xfrm>
            <a:prstGeom prst="rect">
              <a:avLst/>
            </a:prstGeom>
            <a:solidFill>
              <a:schemeClr val="accent6">
                <a:lumMod val="60000"/>
                <a:lumOff val="40000"/>
              </a:scheme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4" name="TextBox 13"/>
            <p:cNvSpPr txBox="1"/>
            <p:nvPr/>
          </p:nvSpPr>
          <p:spPr>
            <a:xfrm>
              <a:off x="3914609" y="4852086"/>
              <a:ext cx="1099322" cy="232876"/>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prstClr val="black"/>
                  </a:solidFill>
                  <a:effectLst/>
                  <a:uLnTx/>
                  <a:uFillTx/>
                </a:rPr>
                <a:t>Credential Storage</a:t>
              </a:r>
              <a:endParaRPr kumimoji="0" lang="en-US" sz="1400" b="1" i="0" u="none" strike="noStrike" kern="0" cap="none" spc="0" normalizeH="0" baseline="0" noProof="0" dirty="0">
                <a:ln>
                  <a:noFill/>
                </a:ln>
                <a:solidFill>
                  <a:prstClr val="black"/>
                </a:solidFill>
                <a:effectLst/>
                <a:uLnTx/>
                <a:uFillTx/>
              </a:endParaRPr>
            </a:p>
          </p:txBody>
        </p:sp>
        <p:sp>
          <p:nvSpPr>
            <p:cNvPr id="15" name="TextBox 14"/>
            <p:cNvSpPr txBox="1"/>
            <p:nvPr/>
          </p:nvSpPr>
          <p:spPr>
            <a:xfrm>
              <a:off x="6327292" y="2624700"/>
              <a:ext cx="391715" cy="232876"/>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prstClr val="black"/>
                  </a:solidFill>
                  <a:effectLst/>
                  <a:uLnTx/>
                  <a:uFillTx/>
                </a:rPr>
                <a:t>Apps</a:t>
              </a:r>
              <a:endParaRPr kumimoji="0" lang="en-US" sz="1400" b="1" i="0" u="none" strike="noStrike" kern="0" cap="none" spc="0" normalizeH="0" baseline="0" noProof="0" dirty="0">
                <a:ln>
                  <a:noFill/>
                </a:ln>
                <a:solidFill>
                  <a:prstClr val="black"/>
                </a:solidFill>
                <a:effectLst/>
                <a:uLnTx/>
                <a:uFillTx/>
              </a:endParaRPr>
            </a:p>
          </p:txBody>
        </p:sp>
        <p:sp>
          <p:nvSpPr>
            <p:cNvPr id="16" name="Rectangle 15"/>
            <p:cNvSpPr/>
            <p:nvPr/>
          </p:nvSpPr>
          <p:spPr>
            <a:xfrm>
              <a:off x="1820982" y="4852086"/>
              <a:ext cx="1586526" cy="1376775"/>
            </a:xfrm>
            <a:prstGeom prst="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TextBox 16"/>
            <p:cNvSpPr txBox="1"/>
            <p:nvPr/>
          </p:nvSpPr>
          <p:spPr>
            <a:xfrm>
              <a:off x="1820981" y="4852086"/>
              <a:ext cx="1591937" cy="39588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prstClr val="black"/>
                  </a:solidFill>
                  <a:effectLst/>
                  <a:uLnTx/>
                  <a:uFillTx/>
                </a:rPr>
                <a:t>Physical Channel for</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prstClr val="black"/>
                  </a:solidFill>
                  <a:effectLst/>
                  <a:uLnTx/>
                  <a:uFillTx/>
                </a:rPr>
                <a:t>PKI Enrollment</a:t>
              </a:r>
              <a:endParaRPr kumimoji="0" lang="en-US" sz="1400" b="1" i="0" u="none" strike="noStrike" kern="0" cap="none" spc="0" normalizeH="0" baseline="0" noProof="0" dirty="0">
                <a:ln>
                  <a:noFill/>
                </a:ln>
                <a:solidFill>
                  <a:prstClr val="black"/>
                </a:solidFill>
                <a:effectLst/>
                <a:uLnTx/>
                <a:uFillTx/>
              </a:endParaRPr>
            </a:p>
          </p:txBody>
        </p:sp>
        <p:sp>
          <p:nvSpPr>
            <p:cNvPr id="18" name="Rectangle 17"/>
            <p:cNvSpPr/>
            <p:nvPr/>
          </p:nvSpPr>
          <p:spPr>
            <a:xfrm>
              <a:off x="5791198" y="4852085"/>
              <a:ext cx="1586526" cy="1376775"/>
            </a:xfrm>
            <a:prstGeom prst="rect">
              <a:avLst/>
            </a:prstGeom>
            <a:solidFill>
              <a:schemeClr val="accent5">
                <a:lumMod val="60000"/>
                <a:lumOff val="40000"/>
              </a:scheme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TextBox 18"/>
            <p:cNvSpPr txBox="1"/>
            <p:nvPr/>
          </p:nvSpPr>
          <p:spPr>
            <a:xfrm>
              <a:off x="5785787" y="4852086"/>
              <a:ext cx="1591937" cy="39588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prstClr val="black"/>
                  </a:solidFill>
                  <a:effectLst/>
                  <a:uLnTx/>
                  <a:uFillTx/>
                </a:rPr>
                <a:t>Physical Channel for</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prstClr val="black"/>
                  </a:solidFill>
                  <a:effectLst/>
                  <a:uLnTx/>
                  <a:uFillTx/>
                </a:rPr>
                <a:t>App Usage</a:t>
              </a:r>
              <a:endParaRPr kumimoji="0" lang="en-US" sz="1400" b="1" i="0" u="none" strike="noStrike" kern="0" cap="none" spc="0" normalizeH="0" baseline="0" noProof="0" dirty="0">
                <a:ln>
                  <a:noFill/>
                </a:ln>
                <a:solidFill>
                  <a:prstClr val="black"/>
                </a:solidFill>
                <a:effectLst/>
                <a:uLnTx/>
                <a:uFillTx/>
              </a:endParaRPr>
            </a:p>
          </p:txBody>
        </p:sp>
        <p:grpSp>
          <p:nvGrpSpPr>
            <p:cNvPr id="20" name="Group 19"/>
            <p:cNvGrpSpPr/>
            <p:nvPr/>
          </p:nvGrpSpPr>
          <p:grpSpPr>
            <a:xfrm>
              <a:off x="5384798" y="5621009"/>
              <a:ext cx="750276" cy="523630"/>
              <a:chOff x="1926959" y="1351563"/>
              <a:chExt cx="750276" cy="523630"/>
            </a:xfrm>
          </p:grpSpPr>
          <p:sp>
            <p:nvSpPr>
              <p:cNvPr id="35" name="Rounded Rectangle 34"/>
              <p:cNvSpPr/>
              <p:nvPr/>
            </p:nvSpPr>
            <p:spPr>
              <a:xfrm>
                <a:off x="1926959" y="1351563"/>
                <a:ext cx="750276" cy="523630"/>
              </a:xfrm>
              <a:prstGeom prst="roundRect">
                <a:avLst/>
              </a:prstGeom>
              <a:gradFill flip="none" rotWithShape="1">
                <a:gsLst>
                  <a:gs pos="0">
                    <a:srgbClr val="EEECE1">
                      <a:shade val="30000"/>
                      <a:satMod val="115000"/>
                    </a:srgbClr>
                  </a:gs>
                  <a:gs pos="50000">
                    <a:srgbClr val="EEECE1">
                      <a:shade val="67500"/>
                      <a:satMod val="115000"/>
                    </a:srgbClr>
                  </a:gs>
                  <a:gs pos="100000">
                    <a:srgbClr val="EEECE1">
                      <a:shade val="100000"/>
                      <a:satMod val="115000"/>
                    </a:srgbClr>
                  </a:gs>
                </a:gsLst>
                <a:path path="circle">
                  <a:fillToRect l="100000" t="100000"/>
                </a:path>
                <a:tileRect r="-100000" b="-100000"/>
              </a:gradFill>
              <a:ln w="9525" cap="flat" cmpd="sng" algn="ctr">
                <a:solidFill>
                  <a:srgbClr val="FF0000"/>
                </a:solidFill>
                <a:prstDash val="solid"/>
              </a:ln>
              <a:effectLst>
                <a:outerShdw blurRad="50800" dist="38100" dir="2700000" algn="tl" rotWithShape="0">
                  <a:prstClr val="black">
                    <a:alpha val="40000"/>
                  </a:prst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6" name="TextBox 35"/>
              <p:cNvSpPr txBox="1"/>
              <p:nvPr/>
            </p:nvSpPr>
            <p:spPr>
              <a:xfrm>
                <a:off x="2058428" y="1508584"/>
                <a:ext cx="487338" cy="209588"/>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prstClr val="black"/>
                    </a:solidFill>
                    <a:effectLst/>
                    <a:uLnTx/>
                    <a:uFillTx/>
                  </a:rPr>
                  <a:t>Plug-Ins</a:t>
                </a:r>
                <a:endParaRPr kumimoji="0" lang="en-US" sz="1200" b="1" i="0" u="none" strike="noStrike" kern="0" cap="none" spc="0" normalizeH="0" baseline="0" noProof="0" dirty="0">
                  <a:ln>
                    <a:noFill/>
                  </a:ln>
                  <a:solidFill>
                    <a:prstClr val="black"/>
                  </a:solidFill>
                  <a:effectLst/>
                  <a:uLnTx/>
                  <a:uFillTx/>
                </a:endParaRPr>
              </a:p>
            </p:txBody>
          </p:sp>
        </p:grpSp>
        <p:grpSp>
          <p:nvGrpSpPr>
            <p:cNvPr id="21" name="Group 20"/>
            <p:cNvGrpSpPr/>
            <p:nvPr/>
          </p:nvGrpSpPr>
          <p:grpSpPr>
            <a:xfrm>
              <a:off x="3076855" y="5627932"/>
              <a:ext cx="750276" cy="523630"/>
              <a:chOff x="1926959" y="1351563"/>
              <a:chExt cx="750276" cy="523630"/>
            </a:xfrm>
          </p:grpSpPr>
          <p:sp>
            <p:nvSpPr>
              <p:cNvPr id="33" name="Rounded Rectangle 32"/>
              <p:cNvSpPr/>
              <p:nvPr/>
            </p:nvSpPr>
            <p:spPr>
              <a:xfrm>
                <a:off x="1926959" y="1351563"/>
                <a:ext cx="750276" cy="523630"/>
              </a:xfrm>
              <a:prstGeom prst="roundRect">
                <a:avLst/>
              </a:prstGeom>
              <a:gradFill flip="none" rotWithShape="1">
                <a:gsLst>
                  <a:gs pos="0">
                    <a:srgbClr val="EEECE1">
                      <a:shade val="30000"/>
                      <a:satMod val="115000"/>
                    </a:srgbClr>
                  </a:gs>
                  <a:gs pos="50000">
                    <a:srgbClr val="EEECE1">
                      <a:shade val="67500"/>
                      <a:satMod val="115000"/>
                    </a:srgbClr>
                  </a:gs>
                  <a:gs pos="100000">
                    <a:srgbClr val="EEECE1">
                      <a:shade val="100000"/>
                      <a:satMod val="115000"/>
                    </a:srgbClr>
                  </a:gs>
                </a:gsLst>
                <a:path path="circle">
                  <a:fillToRect l="100000" t="100000"/>
                </a:path>
                <a:tileRect r="-100000" b="-100000"/>
              </a:gradFill>
              <a:ln w="9525" cap="flat" cmpd="sng" algn="ctr">
                <a:solidFill>
                  <a:srgbClr val="FF0000"/>
                </a:solidFill>
                <a:prstDash val="solid"/>
              </a:ln>
              <a:effectLst>
                <a:outerShdw blurRad="50800" dist="38100" dir="2700000" algn="tl" rotWithShape="0">
                  <a:prstClr val="black">
                    <a:alpha val="40000"/>
                  </a:prst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4" name="TextBox 33"/>
              <p:cNvSpPr txBox="1"/>
              <p:nvPr/>
            </p:nvSpPr>
            <p:spPr>
              <a:xfrm>
                <a:off x="2058428" y="1508584"/>
                <a:ext cx="487338" cy="209588"/>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prstClr val="black"/>
                    </a:solidFill>
                    <a:effectLst/>
                    <a:uLnTx/>
                    <a:uFillTx/>
                  </a:rPr>
                  <a:t>Plug-Ins</a:t>
                </a:r>
                <a:endParaRPr kumimoji="0" lang="en-US" sz="1200" b="1" i="0" u="none" strike="noStrike" kern="0" cap="none" spc="0" normalizeH="0" baseline="0" noProof="0" dirty="0">
                  <a:ln>
                    <a:noFill/>
                  </a:ln>
                  <a:solidFill>
                    <a:prstClr val="black"/>
                  </a:solidFill>
                  <a:effectLst/>
                  <a:uLnTx/>
                  <a:uFillTx/>
                </a:endParaRPr>
              </a:p>
            </p:txBody>
          </p:sp>
        </p:grpSp>
        <p:sp>
          <p:nvSpPr>
            <p:cNvPr id="22" name="Oval 21"/>
            <p:cNvSpPr/>
            <p:nvPr/>
          </p:nvSpPr>
          <p:spPr>
            <a:xfrm rot="19263435">
              <a:off x="4024488" y="2977669"/>
              <a:ext cx="289169" cy="203200"/>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3" name="Oval 22"/>
            <p:cNvSpPr/>
            <p:nvPr/>
          </p:nvSpPr>
          <p:spPr>
            <a:xfrm rot="19263435">
              <a:off x="4375285" y="3301924"/>
              <a:ext cx="289169" cy="203200"/>
            </a:xfrm>
            <a:prstGeom prst="ellipse">
              <a:avLst/>
            </a:prstGeom>
            <a:solidFill>
              <a:srgbClr val="FF0000"/>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4" name="Oval 23"/>
            <p:cNvSpPr/>
            <p:nvPr/>
          </p:nvSpPr>
          <p:spPr>
            <a:xfrm rot="19263435">
              <a:off x="4724364" y="3643040"/>
              <a:ext cx="289169" cy="203200"/>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cxnSp>
          <p:nvCxnSpPr>
            <p:cNvPr id="25" name="Straight Connector 24"/>
            <p:cNvCxnSpPr/>
            <p:nvPr/>
          </p:nvCxnSpPr>
          <p:spPr>
            <a:xfrm>
              <a:off x="4169072" y="3132414"/>
              <a:ext cx="0" cy="1642786"/>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sp>
          <p:nvSpPr>
            <p:cNvPr id="26" name="Oval 25"/>
            <p:cNvSpPr/>
            <p:nvPr/>
          </p:nvSpPr>
          <p:spPr>
            <a:xfrm rot="19263435">
              <a:off x="5076992" y="3982840"/>
              <a:ext cx="289169" cy="203200"/>
            </a:xfrm>
            <a:prstGeom prst="ellipse">
              <a:avLst/>
            </a:prstGeom>
            <a:solidFill>
              <a:srgbClr val="FF0000"/>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7" name="TextBox 26"/>
            <p:cNvSpPr txBox="1"/>
            <p:nvPr/>
          </p:nvSpPr>
          <p:spPr>
            <a:xfrm>
              <a:off x="3573608" y="2448042"/>
              <a:ext cx="2107298" cy="489040"/>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rPr>
                <a:t>“Switch”</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rPr>
                <a:t>(</a:t>
              </a:r>
              <a:r>
                <a:rPr kumimoji="0" lang="en-US" sz="1800" b="1" i="0" u="none" strike="noStrike" kern="0" cap="none" spc="0" normalizeH="0" baseline="0" noProof="0" dirty="0" smtClean="0">
                  <a:ln>
                    <a:noFill/>
                  </a:ln>
                  <a:solidFill>
                    <a:srgbClr val="FF0000"/>
                  </a:solidFill>
                  <a:effectLst/>
                  <a:uLnTx/>
                  <a:uFillTx/>
                </a:rPr>
                <a:t>U</a:t>
              </a:r>
              <a:r>
                <a:rPr kumimoji="0" lang="en-US" sz="1800" b="0" i="0" u="none" strike="noStrike" kern="0" cap="none" spc="0" normalizeH="0" baseline="0" noProof="0" dirty="0" smtClean="0">
                  <a:ln>
                    <a:noFill/>
                  </a:ln>
                  <a:solidFill>
                    <a:prstClr val="black"/>
                  </a:solidFill>
                  <a:effectLst/>
                  <a:uLnTx/>
                  <a:uFillTx/>
                </a:rPr>
                <a:t>niversal </a:t>
              </a:r>
              <a:r>
                <a:rPr kumimoji="0" lang="en-US" sz="1800" b="1" i="0" u="none" strike="noStrike" kern="0" cap="none" spc="0" normalizeH="0" baseline="0" noProof="0" dirty="0" smtClean="0">
                  <a:ln>
                    <a:noFill/>
                  </a:ln>
                  <a:solidFill>
                    <a:srgbClr val="FF0000"/>
                  </a:solidFill>
                  <a:effectLst/>
                  <a:uLnTx/>
                  <a:uFillTx/>
                </a:rPr>
                <a:t>C</a:t>
              </a:r>
              <a:r>
                <a:rPr kumimoji="0" lang="en-US" sz="1800" b="0" i="0" u="none" strike="noStrike" kern="0" cap="none" spc="0" normalizeH="0" baseline="0" noProof="0" dirty="0" smtClean="0">
                  <a:ln>
                    <a:noFill/>
                  </a:ln>
                  <a:solidFill>
                    <a:prstClr val="black"/>
                  </a:solidFill>
                  <a:effectLst/>
                  <a:uLnTx/>
                  <a:uFillTx/>
                </a:rPr>
                <a:t>redential </a:t>
              </a:r>
              <a:r>
                <a:rPr kumimoji="0" lang="en-US" sz="1800" b="1" i="0" u="none" strike="noStrike" kern="0" cap="none" spc="0" normalizeH="0" baseline="0" noProof="0" dirty="0" smtClean="0">
                  <a:ln>
                    <a:noFill/>
                  </a:ln>
                  <a:solidFill>
                    <a:srgbClr val="FF0000"/>
                  </a:solidFill>
                  <a:effectLst/>
                  <a:uLnTx/>
                  <a:uFillTx/>
                </a:rPr>
                <a:t>S</a:t>
              </a:r>
              <a:r>
                <a:rPr kumimoji="0" lang="en-US" sz="1800" b="0" i="0" u="none" strike="noStrike" kern="0" cap="none" spc="0" normalizeH="0" baseline="0" noProof="0" dirty="0" smtClean="0">
                  <a:ln>
                    <a:noFill/>
                  </a:ln>
                  <a:solidFill>
                    <a:prstClr val="black"/>
                  </a:solidFill>
                  <a:effectLst/>
                  <a:uLnTx/>
                  <a:uFillTx/>
                </a:rPr>
                <a:t>torage)</a:t>
              </a:r>
              <a:endParaRPr kumimoji="0" lang="en-US" sz="1800" b="0" i="0" u="none" strike="noStrike" kern="0" cap="none" spc="0" normalizeH="0" baseline="0" noProof="0" dirty="0">
                <a:ln>
                  <a:noFill/>
                </a:ln>
                <a:solidFill>
                  <a:prstClr val="black"/>
                </a:solidFill>
                <a:effectLst/>
                <a:uLnTx/>
                <a:uFillTx/>
              </a:endParaRPr>
            </a:p>
          </p:txBody>
        </p:sp>
        <p:sp>
          <p:nvSpPr>
            <p:cNvPr id="28" name="TextBox 27"/>
            <p:cNvSpPr txBox="1"/>
            <p:nvPr/>
          </p:nvSpPr>
          <p:spPr>
            <a:xfrm>
              <a:off x="1813056" y="3120380"/>
              <a:ext cx="1670498" cy="721915"/>
            </a:xfrm>
            <a:prstGeom prst="rect">
              <a:avLst/>
            </a:prstGeom>
            <a:noFill/>
          </p:spPr>
          <p:txBody>
            <a:bodyPr wrap="square" rtlCol="0">
              <a:spAutoFit/>
            </a:bodyPr>
            <a:lstStyle/>
            <a:p>
              <a:pPr marL="171450" marR="0" lvl="0" indent="-1714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smtClean="0">
                  <a:ln>
                    <a:noFill/>
                  </a:ln>
                  <a:solidFill>
                    <a:prstClr val="black"/>
                  </a:solidFill>
                  <a:effectLst/>
                  <a:uLnTx/>
                  <a:uFillTx/>
                </a:rPr>
                <a:t>PC</a:t>
              </a:r>
            </a:p>
            <a:p>
              <a:pPr marL="171450" marR="0" lvl="0" indent="-1714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smtClean="0">
                  <a:ln>
                    <a:noFill/>
                  </a:ln>
                  <a:solidFill>
                    <a:prstClr val="black"/>
                  </a:solidFill>
                  <a:effectLst/>
                  <a:uLnTx/>
                  <a:uFillTx/>
                </a:rPr>
                <a:t>Server / cloud</a:t>
              </a:r>
            </a:p>
            <a:p>
              <a:pPr marL="171450" marR="0" lvl="0" indent="-1714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smtClean="0">
                  <a:ln>
                    <a:noFill/>
                  </a:ln>
                  <a:solidFill>
                    <a:prstClr val="black"/>
                  </a:solidFill>
                  <a:effectLst/>
                  <a:uLnTx/>
                  <a:uFillTx/>
                </a:rPr>
                <a:t>Smart Card (CAC/PIV)</a:t>
              </a:r>
            </a:p>
            <a:p>
              <a:pPr marL="171450" marR="0" lvl="0" indent="-1714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smtClean="0">
                  <a:ln>
                    <a:noFill/>
                  </a:ln>
                  <a:solidFill>
                    <a:prstClr val="black"/>
                  </a:solidFill>
                  <a:effectLst/>
                  <a:uLnTx/>
                  <a:uFillTx/>
                </a:rPr>
                <a:t>Mobile device</a:t>
              </a:r>
              <a:endParaRPr kumimoji="0" lang="en-US" sz="1400" b="0" i="0" u="none" strike="noStrike" kern="0" cap="none" spc="0" normalizeH="0" baseline="0" noProof="0" dirty="0">
                <a:ln>
                  <a:noFill/>
                </a:ln>
                <a:solidFill>
                  <a:prstClr val="black"/>
                </a:solidFill>
                <a:effectLst/>
                <a:uLnTx/>
                <a:uFillTx/>
              </a:endParaRPr>
            </a:p>
          </p:txBody>
        </p:sp>
        <p:sp>
          <p:nvSpPr>
            <p:cNvPr id="29" name="TextBox 28"/>
            <p:cNvSpPr txBox="1"/>
            <p:nvPr/>
          </p:nvSpPr>
          <p:spPr>
            <a:xfrm>
              <a:off x="5720859" y="3120380"/>
              <a:ext cx="1648939" cy="1047942"/>
            </a:xfrm>
            <a:prstGeom prst="rect">
              <a:avLst/>
            </a:prstGeom>
            <a:noFill/>
          </p:spPr>
          <p:txBody>
            <a:bodyPr wrap="square" rtlCol="0">
              <a:spAutoFit/>
            </a:bodyPr>
            <a:lstStyle/>
            <a:p>
              <a:pPr marL="171450" marR="0" lvl="0" indent="-1714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smtClean="0">
                  <a:ln>
                    <a:noFill/>
                  </a:ln>
                  <a:solidFill>
                    <a:prstClr val="black"/>
                  </a:solidFill>
                  <a:effectLst/>
                  <a:uLnTx/>
                  <a:uFillTx/>
                </a:rPr>
                <a:t>Enrollment</a:t>
              </a:r>
            </a:p>
            <a:p>
              <a:pPr marL="171450" marR="0" lvl="0" indent="-1714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smtClean="0">
                  <a:ln>
                    <a:noFill/>
                  </a:ln>
                  <a:solidFill>
                    <a:prstClr val="black"/>
                  </a:solidFill>
                  <a:effectLst/>
                  <a:uLnTx/>
                  <a:uFillTx/>
                </a:rPr>
                <a:t>Credential-consuming</a:t>
              </a:r>
            </a:p>
            <a:p>
              <a:pPr marL="628650" marR="0" lvl="1" indent="-1714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smtClean="0">
                  <a:ln>
                    <a:noFill/>
                  </a:ln>
                  <a:solidFill>
                    <a:prstClr val="black"/>
                  </a:solidFill>
                  <a:effectLst/>
                  <a:uLnTx/>
                  <a:uFillTx/>
                </a:rPr>
                <a:t>Web browser</a:t>
              </a:r>
            </a:p>
            <a:p>
              <a:pPr marL="628650" marR="0" lvl="1" indent="-1714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smtClean="0">
                  <a:ln>
                    <a:noFill/>
                  </a:ln>
                  <a:solidFill>
                    <a:prstClr val="black"/>
                  </a:solidFill>
                  <a:effectLst/>
                  <a:uLnTx/>
                  <a:uFillTx/>
                </a:rPr>
                <a:t>VPN client</a:t>
              </a:r>
            </a:p>
            <a:p>
              <a:pPr marL="628650" marR="0" lvl="1" indent="-1714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smtClean="0">
                  <a:ln>
                    <a:noFill/>
                  </a:ln>
                  <a:solidFill>
                    <a:prstClr val="black"/>
                  </a:solidFill>
                  <a:effectLst/>
                  <a:uLnTx/>
                  <a:uFillTx/>
                </a:rPr>
                <a:t>Email client</a:t>
              </a:r>
            </a:p>
            <a:p>
              <a:pPr marL="628650" marR="0" lvl="1" indent="-1714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smtClean="0">
                  <a:ln>
                    <a:noFill/>
                  </a:ln>
                  <a:solidFill>
                    <a:prstClr val="black"/>
                  </a:solidFill>
                  <a:effectLst/>
                  <a:uLnTx/>
                  <a:uFillTx/>
                </a:rPr>
                <a:t>Other</a:t>
              </a:r>
              <a:endParaRPr kumimoji="0" lang="en-US" sz="1400" b="0" i="0" u="none" strike="noStrike" kern="0" cap="none" spc="0" normalizeH="0" baseline="0" noProof="0" dirty="0">
                <a:ln>
                  <a:noFill/>
                </a:ln>
                <a:solidFill>
                  <a:prstClr val="black"/>
                </a:solidFill>
                <a:effectLst/>
                <a:uLnTx/>
                <a:uFillTx/>
              </a:endParaRPr>
            </a:p>
          </p:txBody>
        </p:sp>
        <p:sp>
          <p:nvSpPr>
            <p:cNvPr id="30" name="TextBox 29"/>
            <p:cNvSpPr txBox="1"/>
            <p:nvPr/>
          </p:nvSpPr>
          <p:spPr>
            <a:xfrm>
              <a:off x="1834205" y="5313642"/>
              <a:ext cx="1146895" cy="721915"/>
            </a:xfrm>
            <a:prstGeom prst="rect">
              <a:avLst/>
            </a:prstGeom>
            <a:noFill/>
          </p:spPr>
          <p:txBody>
            <a:bodyPr wrap="square" rtlCol="0">
              <a:spAutoFit/>
            </a:bodyPr>
            <a:lstStyle/>
            <a:p>
              <a:pPr marL="171450" marR="0" lvl="0" indent="-1714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smtClean="0">
                  <a:ln>
                    <a:noFill/>
                  </a:ln>
                  <a:solidFill>
                    <a:prstClr val="black"/>
                  </a:solidFill>
                  <a:effectLst/>
                  <a:uLnTx/>
                  <a:uFillTx/>
                </a:rPr>
                <a:t>TCP/IP</a:t>
              </a:r>
            </a:p>
            <a:p>
              <a:pPr marL="171450" marR="0" lvl="0" indent="-1714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smtClean="0">
                  <a:ln>
                    <a:noFill/>
                  </a:ln>
                  <a:solidFill>
                    <a:prstClr val="black"/>
                  </a:solidFill>
                  <a:effectLst/>
                  <a:uLnTx/>
                  <a:uFillTx/>
                </a:rPr>
                <a:t>Camera</a:t>
              </a:r>
            </a:p>
            <a:p>
              <a:pPr marL="171450" marR="0" lvl="0" indent="-1714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smtClean="0">
                  <a:ln>
                    <a:noFill/>
                  </a:ln>
                  <a:solidFill>
                    <a:prstClr val="black"/>
                  </a:solidFill>
                  <a:effectLst/>
                  <a:uLnTx/>
                  <a:uFillTx/>
                </a:rPr>
                <a:t>NFC</a:t>
              </a:r>
            </a:p>
            <a:p>
              <a:pPr marL="171450" marR="0" lvl="0" indent="-1714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smtClean="0">
                  <a:ln>
                    <a:noFill/>
                  </a:ln>
                  <a:solidFill>
                    <a:prstClr val="black"/>
                  </a:solidFill>
                  <a:effectLst/>
                  <a:uLnTx/>
                  <a:uFillTx/>
                </a:rPr>
                <a:t>USB</a:t>
              </a:r>
              <a:endParaRPr kumimoji="0" lang="en-US" sz="1400" b="0" i="0" u="none" strike="noStrike" kern="0" cap="none" spc="0" normalizeH="0" baseline="0" noProof="0" dirty="0">
                <a:ln>
                  <a:noFill/>
                </a:ln>
                <a:solidFill>
                  <a:prstClr val="black"/>
                </a:solidFill>
                <a:effectLst/>
                <a:uLnTx/>
                <a:uFillTx/>
              </a:endParaRPr>
            </a:p>
          </p:txBody>
        </p:sp>
        <p:sp>
          <p:nvSpPr>
            <p:cNvPr id="31" name="TextBox 30"/>
            <p:cNvSpPr txBox="1"/>
            <p:nvPr/>
          </p:nvSpPr>
          <p:spPr>
            <a:xfrm>
              <a:off x="6126952" y="5237671"/>
              <a:ext cx="1018324" cy="884929"/>
            </a:xfrm>
            <a:prstGeom prst="rect">
              <a:avLst/>
            </a:prstGeom>
            <a:noFill/>
          </p:spPr>
          <p:txBody>
            <a:bodyPr wrap="none" rtlCol="0">
              <a:spAutoFit/>
            </a:bodyPr>
            <a:lstStyle/>
            <a:p>
              <a:pPr marL="171450" marR="0" lvl="0" indent="-1714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smtClean="0">
                  <a:ln>
                    <a:noFill/>
                  </a:ln>
                  <a:solidFill>
                    <a:prstClr val="black"/>
                  </a:solidFill>
                  <a:effectLst/>
                  <a:uLnTx/>
                  <a:uFillTx/>
                </a:rPr>
                <a:t>Public network</a:t>
              </a:r>
            </a:p>
            <a:p>
              <a:pPr marL="171450" marR="0" lvl="0" indent="-1714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smtClean="0">
                  <a:ln>
                    <a:noFill/>
                  </a:ln>
                  <a:solidFill>
                    <a:prstClr val="black"/>
                  </a:solidFill>
                  <a:effectLst/>
                  <a:uLnTx/>
                  <a:uFillTx/>
                </a:rPr>
                <a:t>Intranet</a:t>
              </a:r>
            </a:p>
            <a:p>
              <a:pPr marL="171450" marR="0" lvl="0" indent="-1714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smtClean="0">
                  <a:ln>
                    <a:noFill/>
                  </a:ln>
                  <a:solidFill>
                    <a:prstClr val="black"/>
                  </a:solidFill>
                  <a:effectLst/>
                  <a:uLnTx/>
                  <a:uFillTx/>
                </a:rPr>
                <a:t>Blue Tooth</a:t>
              </a:r>
            </a:p>
            <a:p>
              <a:pPr marL="171450" marR="0" lvl="0" indent="-1714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smtClean="0">
                  <a:ln>
                    <a:noFill/>
                  </a:ln>
                  <a:solidFill>
                    <a:prstClr val="black"/>
                  </a:solidFill>
                  <a:effectLst/>
                  <a:uLnTx/>
                  <a:uFillTx/>
                </a:rPr>
                <a:t>NFC</a:t>
              </a:r>
            </a:p>
            <a:p>
              <a:pPr marL="171450" marR="0" lvl="0" indent="-1714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smtClean="0">
                  <a:ln>
                    <a:noFill/>
                  </a:ln>
                  <a:solidFill>
                    <a:prstClr val="black"/>
                  </a:solidFill>
                  <a:effectLst/>
                  <a:uLnTx/>
                  <a:uFillTx/>
                </a:rPr>
                <a:t>USB</a:t>
              </a:r>
              <a:endParaRPr kumimoji="0" lang="en-US" sz="1400" b="0" i="0" u="none" strike="noStrike" kern="0" cap="none" spc="0" normalizeH="0" baseline="0" noProof="0" dirty="0">
                <a:ln>
                  <a:noFill/>
                </a:ln>
                <a:solidFill>
                  <a:prstClr val="black"/>
                </a:solidFill>
                <a:effectLst/>
                <a:uLnTx/>
                <a:uFillTx/>
              </a:endParaRPr>
            </a:p>
          </p:txBody>
        </p:sp>
        <p:sp>
          <p:nvSpPr>
            <p:cNvPr id="32" name="TextBox 31"/>
            <p:cNvSpPr txBox="1"/>
            <p:nvPr/>
          </p:nvSpPr>
          <p:spPr>
            <a:xfrm>
              <a:off x="3776833" y="5027419"/>
              <a:ext cx="1820430" cy="721915"/>
            </a:xfrm>
            <a:prstGeom prst="rect">
              <a:avLst/>
            </a:prstGeom>
            <a:noFill/>
          </p:spPr>
          <p:txBody>
            <a:bodyPr wrap="none" rtlCol="0">
              <a:spAutoFit/>
            </a:bodyPr>
            <a:lstStyle/>
            <a:p>
              <a:pPr marL="171450" marR="0" lvl="0" indent="-1714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smtClean="0">
                  <a:ln>
                    <a:noFill/>
                  </a:ln>
                  <a:solidFill>
                    <a:prstClr val="black"/>
                  </a:solidFill>
                  <a:effectLst/>
                  <a:uLnTx/>
                  <a:uFillTx/>
                </a:rPr>
                <a:t>iOS/Android Key Store (native)</a:t>
              </a:r>
            </a:p>
            <a:p>
              <a:pPr marL="171450" marR="0" lvl="0" indent="-1714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smtClean="0">
                  <a:ln>
                    <a:noFill/>
                  </a:ln>
                  <a:solidFill>
                    <a:prstClr val="black"/>
                  </a:solidFill>
                  <a:effectLst/>
                  <a:uLnTx/>
                  <a:uFillTx/>
                </a:rPr>
                <a:t>TrustZone</a:t>
              </a:r>
            </a:p>
            <a:p>
              <a:pPr marL="171450" marR="0" lvl="0" indent="-1714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smtClean="0">
                  <a:ln>
                    <a:noFill/>
                  </a:ln>
                  <a:solidFill>
                    <a:prstClr val="black"/>
                  </a:solidFill>
                  <a:effectLst/>
                  <a:uLnTx/>
                  <a:uFillTx/>
                </a:rPr>
                <a:t>Embedded Secure Element</a:t>
              </a:r>
            </a:p>
            <a:p>
              <a:pPr marL="171450" marR="0" lvl="0" indent="-1714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smtClean="0">
                  <a:ln>
                    <a:noFill/>
                  </a:ln>
                  <a:solidFill>
                    <a:prstClr val="black"/>
                  </a:solidFill>
                  <a:effectLst/>
                  <a:uLnTx/>
                  <a:uFillTx/>
                </a:rPr>
                <a:t>Smart card (CAC/PIV</a:t>
              </a:r>
              <a:r>
                <a:rPr kumimoji="0" lang="en-US" sz="1200" b="0" i="0" u="none" strike="noStrike" kern="0" cap="none" spc="0" normalizeH="0" baseline="0" noProof="0" dirty="0" smtClean="0">
                  <a:ln>
                    <a:noFill/>
                  </a:ln>
                  <a:solidFill>
                    <a:prstClr val="black"/>
                  </a:solidFill>
                  <a:effectLst/>
                  <a:uLnTx/>
                  <a:uFillTx/>
                </a:rPr>
                <a:t>)</a:t>
              </a:r>
              <a:endParaRPr kumimoji="0" lang="en-US" sz="1200" b="0" i="0" u="none" strike="noStrike" kern="0" cap="none" spc="0" normalizeH="0" baseline="0" noProof="0" dirty="0">
                <a:ln>
                  <a:noFill/>
                </a:ln>
                <a:solidFill>
                  <a:prstClr val="black"/>
                </a:solidFill>
                <a:effectLst/>
                <a:uLnTx/>
                <a:uFillTx/>
              </a:endParaRPr>
            </a:p>
          </p:txBody>
        </p:sp>
      </p:grpSp>
      <p:sp>
        <p:nvSpPr>
          <p:cNvPr id="37" name="Rectangle 36"/>
          <p:cNvSpPr/>
          <p:nvPr/>
        </p:nvSpPr>
        <p:spPr>
          <a:xfrm>
            <a:off x="805826" y="76200"/>
            <a:ext cx="7347574" cy="1077218"/>
          </a:xfrm>
          <a:prstGeom prst="rect">
            <a:avLst/>
          </a:prstGeom>
          <a:solidFill>
            <a:srgbClr val="31859C"/>
          </a:solidFill>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normalizeH="0" baseline="0" noProof="0" dirty="0" smtClean="0">
                <a:ln w="50800"/>
                <a:solidFill>
                  <a:schemeClr val="bg1">
                    <a:shade val="50000"/>
                  </a:schemeClr>
                </a:solidFill>
                <a:uLnTx/>
                <a:uFillTx/>
                <a:ea typeface="+mj-ea"/>
                <a:cs typeface="+mj-cs"/>
              </a:rPr>
              <a:t> </a:t>
            </a:r>
            <a:r>
              <a:rPr kumimoji="0" lang="en-US" sz="3200" b="1" i="0" u="none" strike="noStrike" kern="0" normalizeH="0" baseline="0" noProof="0" dirty="0" smtClean="0">
                <a:ln w="50800"/>
                <a:solidFill>
                  <a:schemeClr val="bg1">
                    <a:shade val="50000"/>
                  </a:schemeClr>
                </a:solidFill>
                <a:uLnTx/>
                <a:uFillTx/>
                <a:latin typeface="Arial Narrow"/>
                <a:ea typeface="+mj-ea"/>
                <a:cs typeface="Arial Narrow"/>
              </a:rPr>
              <a:t>DoD Architectural Elements of Digital Credentials</a:t>
            </a:r>
            <a:endParaRPr kumimoji="0" lang="en-US" sz="3200" b="1" i="0" u="none" strike="noStrike" kern="0" normalizeH="0" baseline="0" noProof="0" dirty="0" smtClean="0">
              <a:ln w="50800"/>
              <a:solidFill>
                <a:schemeClr val="bg1">
                  <a:shade val="50000"/>
                </a:schemeClr>
              </a:solidFill>
              <a:uLnTx/>
              <a:uFillTx/>
              <a:latin typeface="Arial Narrow"/>
              <a:cs typeface="Arial Narrow"/>
            </a:endParaRPr>
          </a:p>
        </p:txBody>
      </p:sp>
    </p:spTree>
    <p:extLst>
      <p:ext uri="{BB962C8B-B14F-4D97-AF65-F5344CB8AC3E}">
        <p14:creationId xmlns:p14="http://schemas.microsoft.com/office/powerpoint/2010/main" val="414686597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143000"/>
            <a:ext cx="9144000" cy="4970592"/>
          </a:xfrm>
          <a:prstGeom prst="rect">
            <a:avLst/>
          </a:prstGeom>
        </p:spPr>
        <p:txBody>
          <a:bodyPr wrap="square">
            <a:spAutoFit/>
          </a:bodyPr>
          <a:lstStyle/>
          <a:p>
            <a:pPr marL="285750" marR="0" lvl="0" indent="-285750" defTabSz="457200" eaLnBrk="1" fontAlgn="auto" latinLnBrk="0" hangingPunct="1">
              <a:lnSpc>
                <a:spcPct val="100000"/>
              </a:lnSpc>
              <a:spcBef>
                <a:spcPts val="0"/>
              </a:spcBef>
              <a:spcAft>
                <a:spcPts val="0"/>
              </a:spcAft>
              <a:buClr>
                <a:srgbClr val="1F497D">
                  <a:lumMod val="60000"/>
                  <a:lumOff val="40000"/>
                </a:srgbClr>
              </a:buClr>
              <a:buSzTx/>
              <a:buFont typeface="Wingdings" panose="05000000000000000000" pitchFamily="2" charset="2"/>
              <a:buChar char="§"/>
              <a:tabLst/>
              <a:defRPr/>
            </a:pPr>
            <a:r>
              <a:rPr kumimoji="0" lang="en-US" sz="1600" b="1" i="0" u="none" strike="noStrike" kern="0" cap="none" spc="0" normalizeH="0" baseline="0" noProof="0" dirty="0" smtClean="0">
                <a:ln>
                  <a:noFill/>
                </a:ln>
                <a:solidFill>
                  <a:schemeClr val="tx2"/>
                </a:solidFill>
                <a:effectLst/>
                <a:uLnTx/>
                <a:uFillTx/>
              </a:rPr>
              <a:t>USB side-loading of credentials </a:t>
            </a:r>
            <a:r>
              <a:rPr kumimoji="0" lang="en-US" sz="1600" b="0" i="0" u="none" strike="noStrike" kern="0" cap="none" spc="0" normalizeH="0" baseline="0" noProof="0" dirty="0" smtClean="0">
                <a:ln>
                  <a:noFill/>
                </a:ln>
                <a:solidFill>
                  <a:schemeClr val="tx2"/>
                </a:solidFill>
                <a:effectLst/>
                <a:uLnTx/>
                <a:uFillTx/>
              </a:rPr>
              <a:t>– </a:t>
            </a:r>
            <a:r>
              <a:rPr kumimoji="0" lang="en-US" sz="1600" b="0" i="1" u="none" strike="noStrike" kern="0" cap="none" spc="0" normalizeH="0" baseline="0" noProof="0" dirty="0" smtClean="0">
                <a:ln>
                  <a:noFill/>
                </a:ln>
                <a:solidFill>
                  <a:schemeClr val="tx2"/>
                </a:solidFill>
                <a:effectLst/>
                <a:uLnTx/>
                <a:uFillTx/>
              </a:rPr>
              <a:t>Users put a digital credential on the mobile device via a side-loading procedure from USB</a:t>
            </a:r>
          </a:p>
          <a:p>
            <a:pPr marL="0" marR="0" lvl="0" indent="0" defTabSz="457200" eaLnBrk="1" fontAlgn="auto" latinLnBrk="0" hangingPunct="1">
              <a:lnSpc>
                <a:spcPct val="100000"/>
              </a:lnSpc>
              <a:spcBef>
                <a:spcPts val="0"/>
              </a:spcBef>
              <a:spcAft>
                <a:spcPts val="0"/>
              </a:spcAft>
              <a:buClr>
                <a:srgbClr val="1F497D">
                  <a:lumMod val="60000"/>
                  <a:lumOff val="40000"/>
                </a:srgbClr>
              </a:buClr>
              <a:buSzTx/>
              <a:buFontTx/>
              <a:buNone/>
              <a:tabLst/>
              <a:defRPr/>
            </a:pPr>
            <a:r>
              <a:rPr kumimoji="0" lang="en-US" sz="900" b="0" i="0" u="none" strike="noStrike" kern="0" cap="none" spc="0" normalizeH="0" baseline="0" noProof="0" dirty="0" smtClean="0">
                <a:ln>
                  <a:noFill/>
                </a:ln>
                <a:solidFill>
                  <a:schemeClr val="tx2"/>
                </a:solidFill>
                <a:effectLst/>
                <a:uLnTx/>
                <a:uFillTx/>
              </a:rPr>
              <a:t>	</a:t>
            </a:r>
          </a:p>
          <a:p>
            <a:pPr marL="285750" marR="0" lvl="0" indent="-285750" defTabSz="457200" eaLnBrk="1" fontAlgn="auto" latinLnBrk="0" hangingPunct="1">
              <a:lnSpc>
                <a:spcPct val="100000"/>
              </a:lnSpc>
              <a:spcBef>
                <a:spcPts val="0"/>
              </a:spcBef>
              <a:spcAft>
                <a:spcPts val="0"/>
              </a:spcAft>
              <a:buClr>
                <a:srgbClr val="1F497D">
                  <a:lumMod val="60000"/>
                  <a:lumOff val="40000"/>
                </a:srgbClr>
              </a:buClr>
              <a:buSzTx/>
              <a:buFont typeface="Wingdings" panose="05000000000000000000" pitchFamily="2" charset="2"/>
              <a:buChar char="§"/>
              <a:tabLst/>
              <a:defRPr/>
            </a:pPr>
            <a:r>
              <a:rPr kumimoji="0" lang="en-US" sz="1600" b="1" i="0" u="none" strike="noStrike" kern="0" cap="none" spc="0" normalizeH="0" baseline="0" noProof="0" dirty="0" smtClean="0">
                <a:ln>
                  <a:noFill/>
                </a:ln>
                <a:solidFill>
                  <a:schemeClr val="tx2"/>
                </a:solidFill>
                <a:effectLst/>
                <a:uLnTx/>
                <a:uFillTx/>
              </a:rPr>
              <a:t>External contact card reader </a:t>
            </a:r>
            <a:r>
              <a:rPr kumimoji="0" lang="en-US" sz="1600" b="0" i="0" u="none" strike="noStrike" kern="0" cap="none" spc="0" normalizeH="0" baseline="0" noProof="0" dirty="0" smtClean="0">
                <a:ln>
                  <a:noFill/>
                </a:ln>
                <a:solidFill>
                  <a:schemeClr val="tx2"/>
                </a:solidFill>
                <a:effectLst/>
                <a:uLnTx/>
                <a:uFillTx/>
              </a:rPr>
              <a:t>– </a:t>
            </a:r>
            <a:r>
              <a:rPr kumimoji="0" lang="en-US" sz="1600" b="0" i="1" u="none" strike="noStrike" kern="0" cap="none" spc="0" normalizeH="0" baseline="0" noProof="0" dirty="0" smtClean="0">
                <a:ln>
                  <a:noFill/>
                </a:ln>
                <a:solidFill>
                  <a:schemeClr val="tx2"/>
                </a:solidFill>
                <a:effectLst/>
                <a:uLnTx/>
                <a:uFillTx/>
              </a:rPr>
              <a:t>Users plug the mobile device into a CAC reader via a sleeve or dongle.  Samsung integrates BAI CAC readers into our email and browser applications. 3</a:t>
            </a:r>
            <a:r>
              <a:rPr kumimoji="0" lang="en-US" sz="1600" b="0" i="1" u="none" strike="noStrike" kern="0" cap="none" spc="0" normalizeH="0" baseline="30000" noProof="0" dirty="0" smtClean="0">
                <a:ln>
                  <a:noFill/>
                </a:ln>
                <a:solidFill>
                  <a:schemeClr val="tx2"/>
                </a:solidFill>
                <a:effectLst/>
                <a:uLnTx/>
                <a:uFillTx/>
              </a:rPr>
              <a:t>rd</a:t>
            </a:r>
            <a:r>
              <a:rPr kumimoji="0" lang="en-US" sz="1600" b="0" i="1" u="none" strike="noStrike" kern="0" cap="none" spc="0" normalizeH="0" baseline="0" noProof="0" dirty="0" smtClean="0">
                <a:ln>
                  <a:noFill/>
                </a:ln>
                <a:solidFill>
                  <a:schemeClr val="tx2"/>
                </a:solidFill>
                <a:effectLst/>
                <a:uLnTx/>
                <a:uFillTx/>
              </a:rPr>
              <a:t> party vendors for the CAC readers may provide proprietary apps that use the credential from the card, or may require the user to select the right credential  from the card prior to using the app.</a:t>
            </a:r>
          </a:p>
          <a:p>
            <a:pPr marL="0" marR="0" lvl="0" indent="0" defTabSz="457200" eaLnBrk="1" fontAlgn="auto" latinLnBrk="0" hangingPunct="1">
              <a:lnSpc>
                <a:spcPct val="100000"/>
              </a:lnSpc>
              <a:spcBef>
                <a:spcPts val="0"/>
              </a:spcBef>
              <a:spcAft>
                <a:spcPts val="0"/>
              </a:spcAft>
              <a:buClr>
                <a:srgbClr val="1F497D">
                  <a:lumMod val="60000"/>
                  <a:lumOff val="40000"/>
                </a:srgbClr>
              </a:buClr>
              <a:buSzTx/>
              <a:buFontTx/>
              <a:buNone/>
              <a:tabLst/>
              <a:defRPr/>
            </a:pPr>
            <a:r>
              <a:rPr kumimoji="0" lang="en-US" sz="900" b="0" i="0" u="none" strike="noStrike" kern="0" cap="none" spc="0" normalizeH="0" baseline="0" noProof="0" dirty="0" smtClean="0">
                <a:ln>
                  <a:noFill/>
                </a:ln>
                <a:solidFill>
                  <a:schemeClr val="tx2"/>
                </a:solidFill>
                <a:effectLst/>
                <a:uLnTx/>
                <a:uFillTx/>
              </a:rPr>
              <a:t>	</a:t>
            </a:r>
          </a:p>
          <a:p>
            <a:pPr marL="285750" marR="0" lvl="0" indent="-285750" defTabSz="457200" eaLnBrk="1" fontAlgn="auto" latinLnBrk="0" hangingPunct="1">
              <a:lnSpc>
                <a:spcPct val="100000"/>
              </a:lnSpc>
              <a:spcBef>
                <a:spcPts val="0"/>
              </a:spcBef>
              <a:spcAft>
                <a:spcPts val="0"/>
              </a:spcAft>
              <a:buClr>
                <a:srgbClr val="1F497D">
                  <a:lumMod val="60000"/>
                  <a:lumOff val="40000"/>
                </a:srgbClr>
              </a:buClr>
              <a:buSzTx/>
              <a:buFont typeface="Wingdings" panose="05000000000000000000" pitchFamily="2" charset="2"/>
              <a:buChar char="§"/>
              <a:tabLst/>
              <a:defRPr/>
            </a:pPr>
            <a:r>
              <a:rPr kumimoji="0" lang="en-US" sz="1600" b="1" i="0" u="none" strike="noStrike" kern="0" cap="none" spc="0" normalizeH="0" baseline="0" noProof="0" dirty="0" smtClean="0">
                <a:ln>
                  <a:noFill/>
                </a:ln>
                <a:solidFill>
                  <a:schemeClr val="tx2"/>
                </a:solidFill>
                <a:effectLst/>
                <a:uLnTx/>
                <a:uFillTx/>
              </a:rPr>
              <a:t>Phone as NFC CAC/PIV reader </a:t>
            </a:r>
            <a:r>
              <a:rPr kumimoji="0" lang="en-US" sz="1600" b="0" i="0" u="none" strike="noStrike" kern="0" cap="none" spc="0" normalizeH="0" baseline="0" noProof="0" dirty="0" smtClean="0">
                <a:ln>
                  <a:noFill/>
                </a:ln>
                <a:solidFill>
                  <a:schemeClr val="tx2"/>
                </a:solidFill>
                <a:effectLst/>
                <a:uLnTx/>
                <a:uFillTx/>
              </a:rPr>
              <a:t>– </a:t>
            </a:r>
            <a:r>
              <a:rPr kumimoji="0" lang="en-US" sz="1600" b="0" i="1" u="none" strike="noStrike" kern="0" cap="none" spc="0" normalizeH="0" baseline="0" noProof="0" dirty="0" smtClean="0">
                <a:ln>
                  <a:noFill/>
                </a:ln>
                <a:solidFill>
                  <a:schemeClr val="tx2"/>
                </a:solidFill>
                <a:effectLst/>
                <a:uLnTx/>
                <a:uFillTx/>
              </a:rPr>
              <a:t>This option eliminates the 3</a:t>
            </a:r>
            <a:r>
              <a:rPr kumimoji="0" lang="en-US" sz="1600" b="0" i="1" u="none" strike="noStrike" kern="0" cap="none" spc="0" normalizeH="0" baseline="30000" noProof="0" dirty="0" smtClean="0">
                <a:ln>
                  <a:noFill/>
                </a:ln>
                <a:solidFill>
                  <a:schemeClr val="tx2"/>
                </a:solidFill>
                <a:effectLst/>
                <a:uLnTx/>
                <a:uFillTx/>
              </a:rPr>
              <a:t>rd</a:t>
            </a:r>
            <a:r>
              <a:rPr kumimoji="0" lang="en-US" sz="1600" b="0" i="1" u="none" strike="noStrike" kern="0" cap="none" spc="0" normalizeH="0" baseline="0" noProof="0" dirty="0" smtClean="0">
                <a:ln>
                  <a:noFill/>
                </a:ln>
                <a:solidFill>
                  <a:schemeClr val="tx2"/>
                </a:solidFill>
                <a:effectLst/>
                <a:uLnTx/>
                <a:uFillTx/>
              </a:rPr>
              <a:t> party reader, and assumes that the phone becomes a reader for the NFC-enabled CAC/PIV. </a:t>
            </a:r>
          </a:p>
          <a:p>
            <a:pPr marR="0" lvl="0" defTabSz="457200" eaLnBrk="1" fontAlgn="auto" latinLnBrk="0" hangingPunct="1">
              <a:lnSpc>
                <a:spcPct val="100000"/>
              </a:lnSpc>
              <a:spcBef>
                <a:spcPts val="0"/>
              </a:spcBef>
              <a:spcAft>
                <a:spcPts val="0"/>
              </a:spcAft>
              <a:buClr>
                <a:srgbClr val="1F497D">
                  <a:lumMod val="60000"/>
                  <a:lumOff val="40000"/>
                </a:srgbClr>
              </a:buClr>
              <a:buSzTx/>
              <a:tabLst/>
              <a:defRPr/>
            </a:pPr>
            <a:r>
              <a:rPr kumimoji="0" lang="en-US" sz="900" b="0" i="0" u="none" strike="noStrike" kern="0" cap="none" spc="0" normalizeH="0" baseline="0" noProof="0" dirty="0" smtClean="0">
                <a:ln>
                  <a:noFill/>
                </a:ln>
                <a:solidFill>
                  <a:schemeClr val="tx2"/>
                </a:solidFill>
                <a:effectLst/>
                <a:uLnTx/>
                <a:uFillTx/>
              </a:rPr>
              <a:t>	</a:t>
            </a:r>
          </a:p>
          <a:p>
            <a:pPr marL="285750" marR="0" lvl="0" indent="-285750" defTabSz="457200" eaLnBrk="1" fontAlgn="auto" latinLnBrk="0" hangingPunct="1">
              <a:lnSpc>
                <a:spcPct val="100000"/>
              </a:lnSpc>
              <a:spcBef>
                <a:spcPts val="0"/>
              </a:spcBef>
              <a:spcAft>
                <a:spcPts val="0"/>
              </a:spcAft>
              <a:buClr>
                <a:srgbClr val="1F497D">
                  <a:lumMod val="60000"/>
                  <a:lumOff val="40000"/>
                </a:srgbClr>
              </a:buClr>
              <a:buSzTx/>
              <a:buFont typeface="Wingdings" panose="05000000000000000000" pitchFamily="2" charset="2"/>
              <a:buChar char="§"/>
              <a:tabLst/>
              <a:defRPr/>
            </a:pPr>
            <a:r>
              <a:rPr kumimoji="0" lang="en-US" sz="1600" b="1" i="0" u="none" strike="noStrike" kern="0" cap="none" spc="0" normalizeH="0" baseline="0" noProof="0" dirty="0" smtClean="0">
                <a:ln>
                  <a:noFill/>
                </a:ln>
                <a:solidFill>
                  <a:schemeClr val="tx2"/>
                </a:solidFill>
                <a:effectLst/>
                <a:uLnTx/>
                <a:uFillTx/>
              </a:rPr>
              <a:t>Phone + NFC card create derived credentials </a:t>
            </a:r>
            <a:r>
              <a:rPr kumimoji="0" lang="en-US" sz="1600" b="0" i="0" u="none" strike="noStrike" kern="0" cap="none" spc="0" normalizeH="0" baseline="0" noProof="0" dirty="0" smtClean="0">
                <a:ln>
                  <a:noFill/>
                </a:ln>
                <a:solidFill>
                  <a:schemeClr val="tx2"/>
                </a:solidFill>
                <a:effectLst/>
                <a:uLnTx/>
                <a:uFillTx/>
              </a:rPr>
              <a:t>– </a:t>
            </a:r>
            <a:r>
              <a:rPr kumimoji="0" lang="en-US" sz="1600" b="0" i="1" u="none" strike="noStrike" kern="0" cap="none" spc="0" normalizeH="0" baseline="0" noProof="0" dirty="0" smtClean="0">
                <a:ln>
                  <a:noFill/>
                </a:ln>
                <a:solidFill>
                  <a:schemeClr val="tx2"/>
                </a:solidFill>
                <a:effectLst/>
                <a:uLnTx/>
                <a:uFillTx/>
              </a:rPr>
              <a:t>The phone and NFC CAC/PIV authenticate with each other and cooperate to generate a derived credential that applications know how to use. Validation of the card/phone/user occurs at the enterprise level.</a:t>
            </a:r>
          </a:p>
          <a:p>
            <a:pPr marL="0" marR="0" lvl="0" indent="0" defTabSz="457200" eaLnBrk="1" fontAlgn="auto" latinLnBrk="0" hangingPunct="1">
              <a:lnSpc>
                <a:spcPct val="100000"/>
              </a:lnSpc>
              <a:spcBef>
                <a:spcPts val="0"/>
              </a:spcBef>
              <a:spcAft>
                <a:spcPts val="0"/>
              </a:spcAft>
              <a:buClr>
                <a:srgbClr val="1F497D">
                  <a:lumMod val="60000"/>
                  <a:lumOff val="40000"/>
                </a:srgbClr>
              </a:buClr>
              <a:buSzTx/>
              <a:buFontTx/>
              <a:buNone/>
              <a:tabLst/>
              <a:defRPr/>
            </a:pPr>
            <a:r>
              <a:rPr kumimoji="0" lang="en-US" sz="900" b="0" i="0" u="none" strike="noStrike" kern="0" cap="none" spc="0" normalizeH="0" baseline="0" noProof="0" dirty="0" smtClean="0">
                <a:ln>
                  <a:noFill/>
                </a:ln>
                <a:solidFill>
                  <a:schemeClr val="tx2"/>
                </a:solidFill>
                <a:effectLst/>
                <a:uLnTx/>
                <a:uFillTx/>
              </a:rPr>
              <a:t>	</a:t>
            </a:r>
          </a:p>
          <a:p>
            <a:pPr marL="285750" marR="0" lvl="0" indent="-285750" defTabSz="457200" eaLnBrk="1" fontAlgn="auto" latinLnBrk="0" hangingPunct="1">
              <a:lnSpc>
                <a:spcPct val="100000"/>
              </a:lnSpc>
              <a:spcBef>
                <a:spcPts val="0"/>
              </a:spcBef>
              <a:spcAft>
                <a:spcPts val="0"/>
              </a:spcAft>
              <a:buClr>
                <a:srgbClr val="1F497D">
                  <a:lumMod val="60000"/>
                  <a:lumOff val="40000"/>
                </a:srgbClr>
              </a:buClr>
              <a:buSzTx/>
              <a:buFont typeface="Wingdings" panose="05000000000000000000" pitchFamily="2" charset="2"/>
              <a:buChar char="§"/>
              <a:tabLst/>
              <a:defRPr/>
            </a:pPr>
            <a:r>
              <a:rPr kumimoji="0" lang="en-US" sz="1600" b="1" i="0" u="none" strike="noStrike" kern="0" cap="none" spc="0" normalizeH="0" baseline="0" noProof="0" dirty="0" smtClean="0">
                <a:ln>
                  <a:noFill/>
                </a:ln>
                <a:solidFill>
                  <a:schemeClr val="tx2"/>
                </a:solidFill>
                <a:effectLst/>
                <a:uLnTx/>
                <a:uFillTx/>
              </a:rPr>
              <a:t>Cloud or server enrolls phone using CAC or PIV and a PC enrollment station </a:t>
            </a:r>
            <a:r>
              <a:rPr kumimoji="0" lang="en-US" sz="1600" b="0" i="0" u="none" strike="noStrike" kern="0" cap="none" spc="0" normalizeH="0" baseline="0" noProof="0" dirty="0" smtClean="0">
                <a:ln>
                  <a:noFill/>
                </a:ln>
                <a:solidFill>
                  <a:schemeClr val="tx2"/>
                </a:solidFill>
                <a:effectLst/>
                <a:uLnTx/>
                <a:uFillTx/>
              </a:rPr>
              <a:t>– </a:t>
            </a:r>
            <a:r>
              <a:rPr kumimoji="0" lang="en-US" sz="1600" b="0" i="1" u="none" strike="noStrike" kern="0" cap="none" spc="0" normalizeH="0" baseline="0" noProof="0" dirty="0" smtClean="0">
                <a:ln>
                  <a:noFill/>
                </a:ln>
                <a:solidFill>
                  <a:schemeClr val="tx2"/>
                </a:solidFill>
                <a:effectLst/>
                <a:uLnTx/>
                <a:uFillTx/>
              </a:rPr>
              <a:t>The user goes to an enrollment station (PC) and enters user data.  The data is sent to a server which centrally generates a digital certificate.  The server sends a QR code to the PC screen which contains a One Time Password (OTP) and URL.  The user opens an enrollment app, snapshots the QR code, and enrolls the phone.</a:t>
            </a:r>
          </a:p>
          <a:p>
            <a:pPr marL="0" marR="0" lvl="0" indent="0" defTabSz="457200" eaLnBrk="1" fontAlgn="auto" latinLnBrk="0" hangingPunct="1">
              <a:lnSpc>
                <a:spcPct val="100000"/>
              </a:lnSpc>
              <a:spcBef>
                <a:spcPts val="0"/>
              </a:spcBef>
              <a:spcAft>
                <a:spcPts val="0"/>
              </a:spcAft>
              <a:buClr>
                <a:srgbClr val="1F497D">
                  <a:lumMod val="60000"/>
                  <a:lumOff val="40000"/>
                </a:srgbClr>
              </a:buClr>
              <a:buSzTx/>
              <a:buFontTx/>
              <a:buNone/>
              <a:tabLst/>
              <a:defRPr/>
            </a:pPr>
            <a:r>
              <a:rPr kumimoji="0" lang="en-US" sz="900" b="0" i="0" u="none" strike="noStrike" kern="0" cap="none" spc="0" normalizeH="0" baseline="0" noProof="0" dirty="0" smtClean="0">
                <a:ln>
                  <a:noFill/>
                </a:ln>
                <a:solidFill>
                  <a:schemeClr val="tx2"/>
                </a:solidFill>
                <a:effectLst/>
                <a:uLnTx/>
                <a:uFillTx/>
              </a:rPr>
              <a:t>	</a:t>
            </a:r>
          </a:p>
          <a:p>
            <a:pPr marL="285750" marR="0" lvl="0" indent="-285750" defTabSz="457200" eaLnBrk="1" fontAlgn="auto" latinLnBrk="0" hangingPunct="1">
              <a:lnSpc>
                <a:spcPct val="100000"/>
              </a:lnSpc>
              <a:spcBef>
                <a:spcPts val="0"/>
              </a:spcBef>
              <a:spcAft>
                <a:spcPts val="0"/>
              </a:spcAft>
              <a:buClr>
                <a:srgbClr val="1F497D">
                  <a:lumMod val="60000"/>
                  <a:lumOff val="40000"/>
                </a:srgbClr>
              </a:buClr>
              <a:buSzTx/>
              <a:buFont typeface="Wingdings" panose="05000000000000000000" pitchFamily="2" charset="2"/>
              <a:buChar char="§"/>
              <a:tabLst/>
              <a:defRPr/>
            </a:pPr>
            <a:r>
              <a:rPr kumimoji="0" lang="en-US" sz="1600" b="1" i="0" u="none" strike="noStrike" kern="0" cap="none" spc="0" normalizeH="0" baseline="0" noProof="0" dirty="0" smtClean="0">
                <a:ln>
                  <a:noFill/>
                </a:ln>
                <a:solidFill>
                  <a:schemeClr val="tx2"/>
                </a:solidFill>
                <a:effectLst/>
                <a:uLnTx/>
                <a:uFillTx/>
              </a:rPr>
              <a:t>Soft certificates </a:t>
            </a:r>
            <a:r>
              <a:rPr kumimoji="0" lang="en-US" sz="1600" b="0" i="0" u="none" strike="noStrike" kern="0" cap="none" spc="0" normalizeH="0" baseline="0" noProof="0" dirty="0" smtClean="0">
                <a:ln>
                  <a:noFill/>
                </a:ln>
                <a:solidFill>
                  <a:schemeClr val="tx2"/>
                </a:solidFill>
                <a:effectLst/>
                <a:uLnTx/>
                <a:uFillTx/>
              </a:rPr>
              <a:t>– </a:t>
            </a:r>
            <a:r>
              <a:rPr kumimoji="0" lang="en-US" sz="1600" b="0" i="1" u="none" strike="noStrike" kern="0" cap="none" spc="0" normalizeH="0" baseline="0" noProof="0" dirty="0" smtClean="0">
                <a:ln>
                  <a:noFill/>
                </a:ln>
                <a:solidFill>
                  <a:schemeClr val="tx2"/>
                </a:solidFill>
                <a:effectLst/>
                <a:uLnTx/>
                <a:uFillTx/>
              </a:rPr>
              <a:t>The user obtains a soft certificate from a central server.  The credential is not derived from a CAC or PIV card, but is unique to the user and the device.</a:t>
            </a:r>
          </a:p>
        </p:txBody>
      </p:sp>
      <p:sp>
        <p:nvSpPr>
          <p:cNvPr id="3" name="Rectangle 2"/>
          <p:cNvSpPr/>
          <p:nvPr/>
        </p:nvSpPr>
        <p:spPr>
          <a:xfrm>
            <a:off x="2133600" y="304800"/>
            <a:ext cx="5181600" cy="507831"/>
          </a:xfrm>
          <a:prstGeom prst="rect">
            <a:avLst/>
          </a:prstGeom>
          <a:solidFill>
            <a:srgbClr val="31859C"/>
          </a:solidFill>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normalizeH="0" baseline="0" noProof="0" dirty="0" smtClean="0">
                <a:ln w="50800"/>
                <a:solidFill>
                  <a:schemeClr val="bg1">
                    <a:shade val="50000"/>
                  </a:schemeClr>
                </a:solidFill>
                <a:uLnTx/>
                <a:uFillTx/>
                <a:ea typeface="+mj-ea"/>
                <a:cs typeface="+mj-cs"/>
              </a:rPr>
              <a:t>     </a:t>
            </a:r>
            <a:r>
              <a:rPr kumimoji="0" lang="en-US" sz="2700" b="1" i="0" u="none" strike="noStrike" kern="0" normalizeH="0" baseline="0" noProof="0" dirty="0" smtClean="0">
                <a:ln w="50800"/>
                <a:solidFill>
                  <a:schemeClr val="bg1">
                    <a:shade val="50000"/>
                  </a:schemeClr>
                </a:solidFill>
                <a:uLnTx/>
                <a:uFillTx/>
                <a:latin typeface="Arial Narrow"/>
                <a:ea typeface="+mj-ea"/>
                <a:cs typeface="Arial Narrow"/>
              </a:rPr>
              <a:t>DoD PKI Illustrative Use Cases</a:t>
            </a:r>
            <a:endParaRPr kumimoji="0" lang="en-US" sz="1800" b="1" i="0" u="none" strike="noStrike" kern="0" normalizeH="0" baseline="0" noProof="0" dirty="0" smtClean="0">
              <a:ln w="50800"/>
              <a:solidFill>
                <a:schemeClr val="bg1">
                  <a:shade val="50000"/>
                </a:schemeClr>
              </a:solidFill>
              <a:uLnTx/>
              <a:uFillTx/>
              <a:latin typeface="Arial Narrow"/>
              <a:cs typeface="Arial Narrow"/>
            </a:endParaRPr>
          </a:p>
        </p:txBody>
      </p:sp>
    </p:spTree>
    <p:extLst>
      <p:ext uri="{BB962C8B-B14F-4D97-AF65-F5344CB8AC3E}">
        <p14:creationId xmlns:p14="http://schemas.microsoft.com/office/powerpoint/2010/main" val="102338653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66129196"/>
              </p:ext>
            </p:extLst>
          </p:nvPr>
        </p:nvGraphicFramePr>
        <p:xfrm>
          <a:off x="627016" y="990600"/>
          <a:ext cx="8059784" cy="5760720"/>
        </p:xfrm>
        <a:graphic>
          <a:graphicData uri="http://schemas.openxmlformats.org/drawingml/2006/table">
            <a:tbl>
              <a:tblPr firstRow="1" bandRow="1">
                <a:tableStyleId>{5C22544A-7EE6-4342-B048-85BDC9FD1C3A}</a:tableStyleId>
              </a:tblPr>
              <a:tblGrid>
                <a:gridCol w="1898470"/>
                <a:gridCol w="1994263"/>
                <a:gridCol w="2152105"/>
                <a:gridCol w="2014946"/>
              </a:tblGrid>
              <a:tr h="533400">
                <a:tc>
                  <a:txBody>
                    <a:bodyPr/>
                    <a:lstStyle/>
                    <a:p>
                      <a:r>
                        <a:rPr lang="en-US" sz="2000" dirty="0" smtClean="0">
                          <a:solidFill>
                            <a:schemeClr val="bg1"/>
                          </a:solidFill>
                          <a:latin typeface="Arial Narrow"/>
                          <a:cs typeface="Arial Narrow"/>
                        </a:rPr>
                        <a:t>OPTION</a:t>
                      </a:r>
                      <a:endParaRPr lang="en-US" sz="2000" dirty="0">
                        <a:solidFill>
                          <a:schemeClr val="bg1"/>
                        </a:solidFill>
                        <a:latin typeface="Arial Narrow"/>
                        <a:cs typeface="Arial Narrow"/>
                      </a:endParaRPr>
                    </a:p>
                  </a:txBody>
                  <a:tcPr>
                    <a:solidFill>
                      <a:srgbClr val="1BF5FE"/>
                    </a:solidFill>
                  </a:tcPr>
                </a:tc>
                <a:tc>
                  <a:txBody>
                    <a:bodyPr/>
                    <a:lstStyle/>
                    <a:p>
                      <a:r>
                        <a:rPr lang="en-US" dirty="0" smtClean="0"/>
                        <a:t>PRO</a:t>
                      </a:r>
                      <a:endParaRPr lang="en-US" dirty="0"/>
                    </a:p>
                  </a:txBody>
                  <a:tcPr/>
                </a:tc>
                <a:tc>
                  <a:txBody>
                    <a:bodyPr/>
                    <a:lstStyle/>
                    <a:p>
                      <a:r>
                        <a:rPr lang="en-US" dirty="0" smtClean="0"/>
                        <a:t>CON</a:t>
                      </a:r>
                      <a:endParaRPr lang="en-US" dirty="0"/>
                    </a:p>
                  </a:txBody>
                  <a:tcPr>
                    <a:solidFill>
                      <a:schemeClr val="accent2">
                        <a:lumMod val="60000"/>
                        <a:lumOff val="40000"/>
                      </a:schemeClr>
                    </a:solidFill>
                  </a:tcPr>
                </a:tc>
                <a:tc>
                  <a:txBody>
                    <a:bodyPr/>
                    <a:lstStyle/>
                    <a:p>
                      <a:r>
                        <a:rPr lang="en-US" dirty="0" smtClean="0"/>
                        <a:t>COMMENTS</a:t>
                      </a:r>
                      <a:endParaRPr lang="en-US" dirty="0"/>
                    </a:p>
                  </a:txBody>
                  <a:tcPr/>
                </a:tc>
              </a:tr>
              <a:tr h="899160">
                <a:tc>
                  <a:txBody>
                    <a:bodyPr/>
                    <a:lstStyle/>
                    <a:p>
                      <a:r>
                        <a:rPr lang="en-US" sz="1600" b="1" dirty="0" smtClean="0">
                          <a:solidFill>
                            <a:srgbClr val="0000FF"/>
                          </a:solidFill>
                          <a:latin typeface="Arial Narrow"/>
                          <a:cs typeface="Arial Narrow"/>
                        </a:rPr>
                        <a:t>Android Key Store</a:t>
                      </a:r>
                      <a:endParaRPr lang="en-US" sz="1600" b="1" dirty="0">
                        <a:solidFill>
                          <a:srgbClr val="0000FF"/>
                        </a:solidFill>
                        <a:latin typeface="Arial Narrow"/>
                        <a:cs typeface="Arial Narrow"/>
                      </a:endParaRPr>
                    </a:p>
                  </a:txBody>
                  <a:tcPr>
                    <a:solidFill>
                      <a:srgbClr val="D794FF"/>
                    </a:solidFill>
                  </a:tcPr>
                </a:tc>
                <a:tc>
                  <a:txBody>
                    <a:bodyPr/>
                    <a:lstStyle/>
                    <a:p>
                      <a:r>
                        <a:rPr lang="en-US" sz="1400" dirty="0" smtClean="0"/>
                        <a:t>Universally available across</a:t>
                      </a:r>
                      <a:r>
                        <a:rPr lang="en-US" sz="1400" baseline="0" dirty="0" smtClean="0"/>
                        <a:t> all Android devices</a:t>
                      </a:r>
                      <a:endParaRPr lang="en-US" sz="1400" dirty="0"/>
                    </a:p>
                  </a:txBody>
                  <a:tcPr>
                    <a:solidFill>
                      <a:schemeClr val="tx2">
                        <a:lumMod val="60000"/>
                        <a:lumOff val="40000"/>
                      </a:schemeClr>
                    </a:solidFill>
                  </a:tcPr>
                </a:tc>
                <a:tc>
                  <a:txBody>
                    <a:bodyPr/>
                    <a:lstStyle/>
                    <a:p>
                      <a:r>
                        <a:rPr lang="en-US" sz="1400" dirty="0" smtClean="0"/>
                        <a:t>Crypto operations are in the Normal</a:t>
                      </a:r>
                      <a:r>
                        <a:rPr lang="en-US" sz="1400" baseline="0" dirty="0" smtClean="0"/>
                        <a:t> World</a:t>
                      </a:r>
                      <a:endParaRPr lang="en-US" sz="1400" dirty="0"/>
                    </a:p>
                  </a:txBody>
                  <a:tcPr>
                    <a:solidFill>
                      <a:schemeClr val="accent2">
                        <a:lumMod val="60000"/>
                        <a:lumOff val="40000"/>
                      </a:schemeClr>
                    </a:solidFill>
                  </a:tcPr>
                </a:tc>
                <a:tc>
                  <a:txBody>
                    <a:bodyPr/>
                    <a:lstStyle/>
                    <a:p>
                      <a:r>
                        <a:rPr lang="en-US" sz="1400" dirty="0" smtClean="0"/>
                        <a:t>Native</a:t>
                      </a:r>
                      <a:r>
                        <a:rPr lang="en-US" sz="1400" baseline="0" dirty="0" smtClean="0"/>
                        <a:t> to Android Framework</a:t>
                      </a:r>
                      <a:endParaRPr lang="en-US" sz="1400" dirty="0"/>
                    </a:p>
                  </a:txBody>
                  <a:tcPr>
                    <a:solidFill>
                      <a:srgbClr val="23D19A"/>
                    </a:solidFill>
                  </a:tcPr>
                </a:tc>
              </a:tr>
              <a:tr h="385475">
                <a:tc>
                  <a:txBody>
                    <a:bodyPr/>
                    <a:lstStyle/>
                    <a:p>
                      <a:r>
                        <a:rPr lang="en-US" sz="1600" b="1" dirty="0" smtClean="0">
                          <a:solidFill>
                            <a:srgbClr val="0000FF"/>
                          </a:solidFill>
                          <a:latin typeface="Arial Narrow"/>
                          <a:cs typeface="Arial Narrow"/>
                        </a:rPr>
                        <a:t>Trust Zone </a:t>
                      </a:r>
                      <a:endParaRPr lang="en-US" sz="1600" b="1" dirty="0">
                        <a:solidFill>
                          <a:srgbClr val="0000FF"/>
                        </a:solidFill>
                        <a:latin typeface="Arial Narrow"/>
                        <a:cs typeface="Arial Narrow"/>
                      </a:endParaRPr>
                    </a:p>
                  </a:txBody>
                  <a:tcPr>
                    <a:solidFill>
                      <a:srgbClr val="D794FF"/>
                    </a:solidFill>
                  </a:tcPr>
                </a:tc>
                <a:tc>
                  <a:txBody>
                    <a:bodyPr/>
                    <a:lstStyle/>
                    <a:p>
                      <a:r>
                        <a:rPr lang="en-US" sz="1400" dirty="0" smtClean="0"/>
                        <a:t>Hardware-backed cryptographic and security operations and data</a:t>
                      </a:r>
                      <a:endParaRPr lang="en-US" sz="1400" dirty="0"/>
                    </a:p>
                  </a:txBody>
                  <a:tcPr>
                    <a:solidFill>
                      <a:schemeClr val="tx2">
                        <a:lumMod val="60000"/>
                        <a:lumOff val="40000"/>
                      </a:schemeClr>
                    </a:solidFill>
                  </a:tcPr>
                </a:tc>
                <a:tc>
                  <a:txBody>
                    <a:bodyPr/>
                    <a:lstStyle/>
                    <a:p>
                      <a:r>
                        <a:rPr lang="en-US" sz="1400" dirty="0" smtClean="0"/>
                        <a:t>Premium space ($);</a:t>
                      </a:r>
                    </a:p>
                    <a:p>
                      <a:r>
                        <a:rPr lang="en-US" sz="1400" dirty="0" smtClean="0"/>
                        <a:t>High security means</a:t>
                      </a:r>
                      <a:r>
                        <a:rPr lang="en-US" sz="1400" baseline="0" dirty="0" smtClean="0"/>
                        <a:t> special access methods</a:t>
                      </a:r>
                      <a:endParaRPr lang="en-US" sz="1400" dirty="0"/>
                    </a:p>
                  </a:txBody>
                  <a:tcPr>
                    <a:solidFill>
                      <a:schemeClr val="accent2">
                        <a:lumMod val="60000"/>
                        <a:lumOff val="40000"/>
                      </a:schemeClr>
                    </a:solidFill>
                  </a:tcPr>
                </a:tc>
                <a:tc>
                  <a:txBody>
                    <a:bodyPr/>
                    <a:lstStyle/>
                    <a:p>
                      <a:r>
                        <a:rPr lang="en-US" sz="1400" dirty="0" smtClean="0"/>
                        <a:t>CCM is a Trust Zone application on Samsung devices that manages asymmetric keys; TIMA</a:t>
                      </a:r>
                      <a:r>
                        <a:rPr lang="en-US" sz="1400" baseline="0" dirty="0" smtClean="0"/>
                        <a:t> </a:t>
                      </a:r>
                      <a:r>
                        <a:rPr lang="en-US" sz="1400" dirty="0" smtClean="0"/>
                        <a:t>Keystore manages symmetric keys</a:t>
                      </a:r>
                      <a:endParaRPr lang="en-US" sz="1400" dirty="0"/>
                    </a:p>
                  </a:txBody>
                  <a:tcPr>
                    <a:solidFill>
                      <a:srgbClr val="23D19A"/>
                    </a:solidFill>
                  </a:tcPr>
                </a:tc>
              </a:tr>
              <a:tr h="385475">
                <a:tc>
                  <a:txBody>
                    <a:bodyPr/>
                    <a:lstStyle/>
                    <a:p>
                      <a:r>
                        <a:rPr lang="en-US" sz="1600" b="1" dirty="0" smtClean="0">
                          <a:solidFill>
                            <a:srgbClr val="0000FF"/>
                          </a:solidFill>
                          <a:latin typeface="Arial Narrow"/>
                          <a:cs typeface="Arial Narrow"/>
                        </a:rPr>
                        <a:t>eSE </a:t>
                      </a:r>
                      <a:endParaRPr lang="en-US" sz="1600" b="1" dirty="0">
                        <a:solidFill>
                          <a:srgbClr val="0000FF"/>
                        </a:solidFill>
                        <a:latin typeface="Arial Narrow"/>
                        <a:cs typeface="Arial Narrow"/>
                      </a:endParaRPr>
                    </a:p>
                  </a:txBody>
                  <a:tcPr>
                    <a:solidFill>
                      <a:srgbClr val="D794FF"/>
                    </a:solidFill>
                  </a:tcPr>
                </a:tc>
                <a:tc>
                  <a:txBody>
                    <a:bodyPr/>
                    <a:lstStyle/>
                    <a:p>
                      <a:pPr marL="285750" indent="-285750">
                        <a:buFont typeface="Arial" panose="020B0604020202020204" pitchFamily="34" charset="0"/>
                        <a:buChar char="•"/>
                      </a:pPr>
                      <a:r>
                        <a:rPr lang="en-US" sz="1400" dirty="0" smtClean="0"/>
                        <a:t>Independent</a:t>
                      </a:r>
                      <a:r>
                        <a:rPr lang="en-US" sz="1400" baseline="0" dirty="0" smtClean="0"/>
                        <a:t> tamper-resistant chip</a:t>
                      </a:r>
                    </a:p>
                    <a:p>
                      <a:pPr marL="285750" indent="-285750">
                        <a:buFont typeface="Arial" panose="020B0604020202020204" pitchFamily="34" charset="0"/>
                        <a:buChar char="•"/>
                      </a:pPr>
                      <a:r>
                        <a:rPr lang="en-US" sz="1400" baseline="0" dirty="0" smtClean="0"/>
                        <a:t>Can create secure domains accessible only by the key owner</a:t>
                      </a:r>
                      <a:endParaRPr lang="en-US" sz="1400" dirty="0"/>
                    </a:p>
                  </a:txBody>
                  <a:tcPr>
                    <a:solidFill>
                      <a:schemeClr val="tx2">
                        <a:lumMod val="60000"/>
                        <a:lumOff val="40000"/>
                      </a:schemeClr>
                    </a:solidFill>
                  </a:tcPr>
                </a:tc>
                <a:tc>
                  <a:txBody>
                    <a:bodyPr/>
                    <a:lstStyle/>
                    <a:p>
                      <a:pPr marL="285750" indent="-285750">
                        <a:buFont typeface="Arial" panose="020B0604020202020204" pitchFamily="34" charset="0"/>
                        <a:buChar char="•"/>
                      </a:pPr>
                      <a:r>
                        <a:rPr lang="en-US" sz="1400" dirty="0" smtClean="0"/>
                        <a:t>Most valuable storage real-estate on the platform ($$)</a:t>
                      </a:r>
                    </a:p>
                    <a:p>
                      <a:pPr marL="285750" indent="-285750">
                        <a:buFont typeface="Arial" panose="020B0604020202020204" pitchFamily="34" charset="0"/>
                        <a:buChar char="•"/>
                      </a:pPr>
                      <a:r>
                        <a:rPr lang="en-US" sz="1400" dirty="0" smtClean="0"/>
                        <a:t>Provisioning and life</a:t>
                      </a:r>
                      <a:r>
                        <a:rPr lang="en-US" sz="1400" baseline="0" dirty="0" smtClean="0"/>
                        <a:t> cycle management </a:t>
                      </a:r>
                      <a:r>
                        <a:rPr lang="en-US" sz="1400" dirty="0" smtClean="0"/>
                        <a:t>of a secure domain will</a:t>
                      </a:r>
                      <a:r>
                        <a:rPr lang="en-US" sz="1400" baseline="0" dirty="0" smtClean="0"/>
                        <a:t> require special infrastructure</a:t>
                      </a:r>
                      <a:endParaRPr lang="en-US" sz="1400" dirty="0"/>
                    </a:p>
                  </a:txBody>
                  <a:tcPr>
                    <a:solidFill>
                      <a:schemeClr val="accent2">
                        <a:lumMod val="60000"/>
                        <a:lumOff val="40000"/>
                      </a:schemeClr>
                    </a:solidFill>
                  </a:tcPr>
                </a:tc>
                <a:tc>
                  <a:txBody>
                    <a:bodyPr/>
                    <a:lstStyle/>
                    <a:p>
                      <a:r>
                        <a:rPr lang="en-US" sz="1400" dirty="0" smtClean="0"/>
                        <a:t>eSE plug-in available on Samsung devices</a:t>
                      </a:r>
                    </a:p>
                    <a:p>
                      <a:endParaRPr lang="en-US" sz="1400" dirty="0" smtClean="0"/>
                    </a:p>
                    <a:p>
                      <a:r>
                        <a:rPr lang="en-US" sz="1400" dirty="0" smtClean="0"/>
                        <a:t>eSE available on iOS devices</a:t>
                      </a:r>
                      <a:endParaRPr lang="en-US" sz="1400" dirty="0"/>
                    </a:p>
                  </a:txBody>
                  <a:tcPr>
                    <a:solidFill>
                      <a:srgbClr val="23D19A"/>
                    </a:solidFill>
                  </a:tcPr>
                </a:tc>
              </a:tr>
              <a:tr h="385475">
                <a:tc>
                  <a:txBody>
                    <a:bodyPr/>
                    <a:lstStyle/>
                    <a:p>
                      <a:r>
                        <a:rPr lang="en-US" sz="1600" b="1" dirty="0" smtClean="0">
                          <a:solidFill>
                            <a:srgbClr val="0000FF"/>
                          </a:solidFill>
                          <a:latin typeface="Arial Narrow"/>
                          <a:cs typeface="Arial Narrow"/>
                        </a:rPr>
                        <a:t>NFC CAC or PIV</a:t>
                      </a:r>
                      <a:endParaRPr lang="en-US" sz="1600" b="1" dirty="0">
                        <a:solidFill>
                          <a:srgbClr val="0000FF"/>
                        </a:solidFill>
                        <a:latin typeface="Arial Narrow"/>
                        <a:cs typeface="Arial Narrow"/>
                      </a:endParaRPr>
                    </a:p>
                  </a:txBody>
                  <a:tcPr>
                    <a:solidFill>
                      <a:srgbClr val="D794FF"/>
                    </a:solidFill>
                  </a:tcPr>
                </a:tc>
                <a:tc>
                  <a:txBody>
                    <a:bodyPr/>
                    <a:lstStyle/>
                    <a:p>
                      <a:pPr marL="285750" indent="-285750">
                        <a:buFont typeface="Arial" panose="020B0604020202020204" pitchFamily="34" charset="0"/>
                        <a:buChar char="•"/>
                      </a:pPr>
                      <a:r>
                        <a:rPr lang="en-US" sz="1400" dirty="0" smtClean="0"/>
                        <a:t>All employees have a card</a:t>
                      </a:r>
                    </a:p>
                    <a:p>
                      <a:pPr marL="285750" indent="-285750">
                        <a:buFont typeface="Arial" panose="020B0604020202020204" pitchFamily="34" charset="0"/>
                        <a:buChar char="•"/>
                      </a:pPr>
                      <a:r>
                        <a:rPr lang="en-US" sz="1400" dirty="0" smtClean="0"/>
                        <a:t>Compatible with existing processes and infrastructure</a:t>
                      </a:r>
                      <a:endParaRPr lang="en-US" sz="1400" dirty="0"/>
                    </a:p>
                  </a:txBody>
                  <a:tcPr>
                    <a:solidFill>
                      <a:schemeClr val="tx2">
                        <a:lumMod val="60000"/>
                        <a:lumOff val="40000"/>
                      </a:schemeClr>
                    </a:solidFill>
                  </a:tcPr>
                </a:tc>
                <a:tc>
                  <a:txBody>
                    <a:bodyPr/>
                    <a:lstStyle/>
                    <a:p>
                      <a:pPr marL="285750" indent="-285750">
                        <a:buFont typeface="Arial" panose="020B0604020202020204" pitchFamily="34" charset="0"/>
                        <a:buChar char="•"/>
                      </a:pPr>
                      <a:r>
                        <a:rPr lang="en-US" sz="1400" dirty="0" smtClean="0"/>
                        <a:t>May require continuous or multiple contacts with the device to accomplish a task</a:t>
                      </a:r>
                      <a:endParaRPr lang="en-US" sz="1400" dirty="0"/>
                    </a:p>
                  </a:txBody>
                  <a:tcPr>
                    <a:solidFill>
                      <a:schemeClr val="accent2">
                        <a:lumMod val="60000"/>
                        <a:lumOff val="40000"/>
                      </a:schemeClr>
                    </a:solidFill>
                  </a:tcPr>
                </a:tc>
                <a:tc>
                  <a:txBody>
                    <a:bodyPr/>
                    <a:lstStyle/>
                    <a:p>
                      <a:r>
                        <a:rPr lang="en-US" sz="1400" dirty="0" smtClean="0"/>
                        <a:t>CAC/PIV</a:t>
                      </a:r>
                      <a:r>
                        <a:rPr lang="en-US" sz="1400" baseline="0" dirty="0" smtClean="0"/>
                        <a:t> p</a:t>
                      </a:r>
                      <a:r>
                        <a:rPr lang="en-US" sz="1400" dirty="0" smtClean="0"/>
                        <a:t>lug-in available on Samsung devices</a:t>
                      </a:r>
                      <a:endParaRPr lang="en-US" sz="1400" dirty="0"/>
                    </a:p>
                  </a:txBody>
                  <a:tcPr>
                    <a:solidFill>
                      <a:srgbClr val="23D19A"/>
                    </a:solidFill>
                  </a:tcPr>
                </a:tc>
              </a:tr>
            </a:tbl>
          </a:graphicData>
        </a:graphic>
      </p:graphicFrame>
      <p:sp>
        <p:nvSpPr>
          <p:cNvPr id="3" name="TextBox 2"/>
          <p:cNvSpPr txBox="1"/>
          <p:nvPr/>
        </p:nvSpPr>
        <p:spPr>
          <a:xfrm>
            <a:off x="2819400" y="228600"/>
            <a:ext cx="3352800" cy="584776"/>
          </a:xfrm>
          <a:prstGeom prst="rect">
            <a:avLst/>
          </a:prstGeom>
          <a:solidFill>
            <a:srgbClr val="31859C"/>
          </a:solidFill>
          <a:ln>
            <a:solidFill>
              <a:srgbClr val="4F81BD"/>
            </a:solidFill>
          </a:ln>
        </p:spPr>
        <p:txBody>
          <a:bodyPr wrap="square" rtlCol="0">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US" sz="3200" b="1" dirty="0" smtClean="0">
                <a:ln w="50800"/>
                <a:solidFill>
                  <a:schemeClr val="bg1">
                    <a:shade val="50000"/>
                  </a:schemeClr>
                </a:solidFill>
                <a:latin typeface="Arial Narrow"/>
                <a:cs typeface="Arial Narrow"/>
              </a:rPr>
              <a:t>Storage Options</a:t>
            </a:r>
            <a:endParaRPr lang="en-US" sz="3200" b="1" dirty="0">
              <a:ln w="50800"/>
              <a:solidFill>
                <a:schemeClr val="bg1">
                  <a:shade val="50000"/>
                </a:schemeClr>
              </a:solidFill>
              <a:latin typeface="Arial Narrow"/>
              <a:cs typeface="Arial Narrow"/>
            </a:endParaRPr>
          </a:p>
        </p:txBody>
      </p:sp>
    </p:spTree>
    <p:extLst>
      <p:ext uri="{BB962C8B-B14F-4D97-AF65-F5344CB8AC3E}">
        <p14:creationId xmlns:p14="http://schemas.microsoft.com/office/powerpoint/2010/main" val="27820672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552520123"/>
              </p:ext>
            </p:extLst>
          </p:nvPr>
        </p:nvGraphicFramePr>
        <p:xfrm>
          <a:off x="559675" y="1397000"/>
          <a:ext cx="8299435" cy="4302760"/>
        </p:xfrm>
        <a:graphic>
          <a:graphicData uri="http://schemas.openxmlformats.org/drawingml/2006/table">
            <a:tbl>
              <a:tblPr firstRow="1" bandRow="1">
                <a:tableStyleId>{5C22544A-7EE6-4342-B048-85BDC9FD1C3A}</a:tableStyleId>
              </a:tblPr>
              <a:tblGrid>
                <a:gridCol w="1248551"/>
                <a:gridCol w="2198086"/>
                <a:gridCol w="1487837"/>
                <a:gridCol w="3364961"/>
              </a:tblGrid>
              <a:tr h="370840">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r>
              <a:tr h="370840">
                <a:tc>
                  <a:txBody>
                    <a:bodyPr/>
                    <a:lstStyle/>
                    <a:p>
                      <a:endParaRPr lang="en-US" dirty="0" smtClean="0"/>
                    </a:p>
                    <a:p>
                      <a:endParaRPr lang="en-US" sz="900" dirty="0" smtClean="0"/>
                    </a:p>
                    <a:p>
                      <a:endParaRPr lang="en-US" dirty="0"/>
                    </a:p>
                  </a:txBody>
                  <a:tcPr/>
                </a:tc>
                <a:tc>
                  <a:txBody>
                    <a:bodyPr/>
                    <a:lstStyle/>
                    <a:p>
                      <a:r>
                        <a:rPr lang="en-US" sz="1200" b="1" dirty="0" smtClean="0"/>
                        <a:t>Use Enrollment Center</a:t>
                      </a:r>
                    </a:p>
                    <a:p>
                      <a:pPr marL="171450" indent="-171450">
                        <a:buFont typeface="Arial" panose="020B0604020202020204" pitchFamily="34" charset="0"/>
                        <a:buChar char="•"/>
                      </a:pPr>
                      <a:r>
                        <a:rPr lang="en-US" sz="1200" dirty="0" smtClean="0"/>
                        <a:t>Controlled access facility</a:t>
                      </a:r>
                    </a:p>
                    <a:p>
                      <a:pPr marL="171450" indent="-171450">
                        <a:buFont typeface="Arial" panose="020B0604020202020204" pitchFamily="34" charset="0"/>
                        <a:buChar char="•"/>
                      </a:pPr>
                      <a:r>
                        <a:rPr lang="en-US" sz="1200" dirty="0" smtClean="0"/>
                        <a:t>Proof of person &amp; card</a:t>
                      </a:r>
                    </a:p>
                    <a:p>
                      <a:pPr marL="171450" indent="-171450">
                        <a:buFont typeface="Arial" panose="020B0604020202020204" pitchFamily="34" charset="0"/>
                        <a:buChar char="•"/>
                      </a:pPr>
                      <a:r>
                        <a:rPr lang="en-US" sz="1200" dirty="0" smtClean="0"/>
                        <a:t>Fill out forms</a:t>
                      </a:r>
                    </a:p>
                    <a:p>
                      <a:pPr marL="171450" indent="-171450">
                        <a:buFont typeface="Arial" panose="020B0604020202020204" pitchFamily="34" charset="0"/>
                        <a:buChar char="•"/>
                      </a:pPr>
                      <a:r>
                        <a:rPr lang="en-US" sz="1200" dirty="0" smtClean="0"/>
                        <a:t>Human</a:t>
                      </a:r>
                      <a:r>
                        <a:rPr lang="en-US" sz="1200" baseline="0" dirty="0" smtClean="0"/>
                        <a:t> assist with enrollment</a:t>
                      </a:r>
                      <a:endParaRPr lang="en-US" sz="1200" dirty="0"/>
                    </a:p>
                  </a:txBody>
                  <a:tcPr>
                    <a:solidFill>
                      <a:srgbClr val="FF6600"/>
                    </a:solidFill>
                  </a:tcPr>
                </a:tc>
                <a:tc>
                  <a:txBody>
                    <a:bodyPr/>
                    <a:lstStyle/>
                    <a:p>
                      <a:pPr marL="171450" indent="-171450">
                        <a:buFont typeface="Arial" panose="020B0604020202020204" pitchFamily="34" charset="0"/>
                        <a:buChar char="•"/>
                      </a:pPr>
                      <a:r>
                        <a:rPr lang="en-US" sz="1200" dirty="0" smtClean="0"/>
                        <a:t>DISA Purebred</a:t>
                      </a:r>
                      <a:endParaRPr lang="en-US" sz="1200" dirty="0"/>
                    </a:p>
                  </a:txBody>
                  <a:tcPr>
                    <a:solidFill>
                      <a:schemeClr val="accent5">
                        <a:lumMod val="60000"/>
                        <a:lumOff val="40000"/>
                      </a:schemeClr>
                    </a:solidFill>
                  </a:tcPr>
                </a:tc>
                <a:tc>
                  <a:txBody>
                    <a:bodyPr/>
                    <a:lstStyle/>
                    <a:p>
                      <a:endParaRPr lang="en-US" sz="1200" dirty="0"/>
                    </a:p>
                  </a:txBody>
                  <a:tcPr/>
                </a:tc>
              </a:tr>
              <a:tr h="370840">
                <a:tc>
                  <a:txBody>
                    <a:bodyPr/>
                    <a:lstStyle/>
                    <a:p>
                      <a:endParaRPr lang="en-US" sz="2000" dirty="0" smtClean="0"/>
                    </a:p>
                    <a:p>
                      <a:endParaRPr lang="en-US" sz="2200" dirty="0"/>
                    </a:p>
                  </a:txBody>
                  <a:tcPr/>
                </a:tc>
                <a:tc>
                  <a:txBody>
                    <a:bodyPr/>
                    <a:lstStyle/>
                    <a:p>
                      <a:r>
                        <a:rPr lang="en-US" sz="1200" b="1" dirty="0" smtClean="0"/>
                        <a:t>Use Primary Credentials</a:t>
                      </a:r>
                    </a:p>
                    <a:p>
                      <a:pPr marL="171450" indent="-171450">
                        <a:buFont typeface="Arial" panose="020B0604020202020204" pitchFamily="34" charset="0"/>
                        <a:buChar char="•"/>
                      </a:pPr>
                      <a:r>
                        <a:rPr lang="en-US" sz="1200" dirty="0" smtClean="0"/>
                        <a:t>NFC-enabled card</a:t>
                      </a:r>
                    </a:p>
                    <a:p>
                      <a:pPr marL="171450" indent="-171450">
                        <a:buFont typeface="Arial" panose="020B0604020202020204" pitchFamily="34" charset="0"/>
                        <a:buChar char="•"/>
                      </a:pPr>
                      <a:r>
                        <a:rPr lang="en-US" sz="1200" dirty="0" smtClean="0"/>
                        <a:t>Phone as CAC/PIV reader</a:t>
                      </a:r>
                    </a:p>
                    <a:p>
                      <a:pPr marL="171450" indent="-171450">
                        <a:buFont typeface="Arial" panose="020B0604020202020204" pitchFamily="34" charset="0"/>
                        <a:buChar char="•"/>
                      </a:pPr>
                      <a:r>
                        <a:rPr lang="en-US" sz="1200" dirty="0" smtClean="0"/>
                        <a:t>Can use processor on card or:</a:t>
                      </a:r>
                    </a:p>
                    <a:p>
                      <a:pPr marL="171450" indent="-171450">
                        <a:buFont typeface="Arial" panose="020B0604020202020204" pitchFamily="34" charset="0"/>
                        <a:buChar char="•"/>
                      </a:pPr>
                      <a:r>
                        <a:rPr lang="en-US" sz="1200" dirty="0" smtClean="0"/>
                        <a:t>Use card to enroll digital credentials</a:t>
                      </a:r>
                      <a:endParaRPr lang="en-US" sz="1200" dirty="0"/>
                    </a:p>
                  </a:txBody>
                  <a:tcPr>
                    <a:solidFill>
                      <a:srgbClr val="FF6600"/>
                    </a:solidFill>
                  </a:tcPr>
                </a:tc>
                <a:tc>
                  <a:txBody>
                    <a:bodyPr/>
                    <a:lstStyle/>
                    <a:p>
                      <a:pPr marL="171450" indent="-171450">
                        <a:buFont typeface="Arial" panose="020B0604020202020204" pitchFamily="34" charset="0"/>
                        <a:buChar char="•"/>
                      </a:pPr>
                      <a:r>
                        <a:rPr lang="en-US" sz="1200" dirty="0" smtClean="0"/>
                        <a:t>DMDC</a:t>
                      </a:r>
                      <a:endParaRPr lang="en-US" sz="1200" dirty="0"/>
                    </a:p>
                  </a:txBody>
                  <a:tcPr>
                    <a:solidFill>
                      <a:schemeClr val="accent5">
                        <a:lumMod val="60000"/>
                        <a:lumOff val="40000"/>
                      </a:schemeClr>
                    </a:solidFill>
                  </a:tcPr>
                </a:tc>
                <a:tc>
                  <a:txBody>
                    <a:bodyPr/>
                    <a:lstStyle/>
                    <a:p>
                      <a:endParaRPr lang="en-US" sz="1200" dirty="0"/>
                    </a:p>
                  </a:txBody>
                  <a:tcPr/>
                </a:tc>
              </a:tr>
              <a:tr h="370840">
                <a:tc>
                  <a:txBody>
                    <a:bodyPr/>
                    <a:lstStyle/>
                    <a:p>
                      <a:endParaRPr lang="en-US" dirty="0" smtClean="0"/>
                    </a:p>
                    <a:p>
                      <a:endParaRPr lang="en-US" sz="2800" dirty="0"/>
                    </a:p>
                  </a:txBody>
                  <a:tcPr/>
                </a:tc>
                <a:tc>
                  <a:txBody>
                    <a:bodyPr/>
                    <a:lstStyle/>
                    <a:p>
                      <a:r>
                        <a:rPr lang="en-US" sz="1200" b="1" dirty="0" smtClean="0"/>
                        <a:t>Use Soft Certificates</a:t>
                      </a:r>
                    </a:p>
                    <a:p>
                      <a:pPr marL="171450" indent="-171450">
                        <a:buFont typeface="Arial" panose="020B0604020202020204" pitchFamily="34" charset="0"/>
                        <a:buChar char="•"/>
                      </a:pPr>
                      <a:r>
                        <a:rPr lang="en-US" sz="1200" dirty="0" smtClean="0"/>
                        <a:t>Assumes identity data</a:t>
                      </a:r>
                      <a:r>
                        <a:rPr lang="en-US" sz="1200" baseline="0" dirty="0" smtClean="0"/>
                        <a:t> resides in data center (Account)</a:t>
                      </a:r>
                    </a:p>
                    <a:p>
                      <a:pPr marL="171450" indent="-171450">
                        <a:buFont typeface="Arial" panose="020B0604020202020204" pitchFamily="34" charset="0"/>
                        <a:buChar char="•"/>
                      </a:pPr>
                      <a:r>
                        <a:rPr lang="en-US" sz="1200" baseline="0" dirty="0" smtClean="0"/>
                        <a:t>Use out-of-band comms to send OTP and authentication process</a:t>
                      </a:r>
                    </a:p>
                  </a:txBody>
                  <a:tcPr>
                    <a:solidFill>
                      <a:srgbClr val="FF6600"/>
                    </a:solidFill>
                  </a:tcPr>
                </a:tc>
                <a:tc>
                  <a:txBody>
                    <a:bodyPr/>
                    <a:lstStyle/>
                    <a:p>
                      <a:pPr marL="171450" indent="-171450">
                        <a:buFont typeface="Arial" panose="020B0604020202020204" pitchFamily="34" charset="0"/>
                        <a:buChar char="•"/>
                      </a:pPr>
                      <a:r>
                        <a:rPr lang="en-US" sz="1200" dirty="0" smtClean="0"/>
                        <a:t>DARPA</a:t>
                      </a:r>
                    </a:p>
                    <a:p>
                      <a:pPr marL="171450" indent="-171450">
                        <a:buFont typeface="Arial" panose="020B0604020202020204" pitchFamily="34" charset="0"/>
                        <a:buChar char="•"/>
                      </a:pPr>
                      <a:r>
                        <a:rPr lang="en-US" sz="1200" dirty="0" smtClean="0"/>
                        <a:t>Army (discussions)</a:t>
                      </a:r>
                    </a:p>
                    <a:p>
                      <a:pPr marL="171450" indent="-171450">
                        <a:buFont typeface="Arial" panose="020B0604020202020204" pitchFamily="34" charset="0"/>
                        <a:buChar char="•"/>
                      </a:pPr>
                      <a:r>
                        <a:rPr lang="en-US" sz="1200" dirty="0" smtClean="0"/>
                        <a:t>Navy (discussions with SPAWAR)</a:t>
                      </a:r>
                    </a:p>
                    <a:p>
                      <a:pPr marL="171450" indent="-171450">
                        <a:buFont typeface="Arial" panose="020B0604020202020204" pitchFamily="34" charset="0"/>
                        <a:buChar char="•"/>
                      </a:pPr>
                      <a:endParaRPr lang="en-US" sz="1200" dirty="0" smtClean="0"/>
                    </a:p>
                    <a:p>
                      <a:pPr marL="0" indent="0">
                        <a:buFont typeface="Arial" panose="020B0604020202020204" pitchFamily="34" charset="0"/>
                        <a:buNone/>
                      </a:pPr>
                      <a:endParaRPr lang="en-US" sz="1200" dirty="0" smtClean="0"/>
                    </a:p>
                    <a:p>
                      <a:pPr marL="0" indent="0">
                        <a:buFont typeface="Arial" panose="020B0604020202020204" pitchFamily="34" charset="0"/>
                        <a:buNone/>
                      </a:pPr>
                      <a:endParaRPr lang="en-US" sz="1200" dirty="0"/>
                    </a:p>
                  </a:txBody>
                  <a:tcPr>
                    <a:solidFill>
                      <a:schemeClr val="accent5">
                        <a:lumMod val="60000"/>
                        <a:lumOff val="40000"/>
                      </a:schemeClr>
                    </a:solidFill>
                  </a:tcPr>
                </a:tc>
                <a:tc>
                  <a:txBody>
                    <a:bodyPr/>
                    <a:lstStyle/>
                    <a:p>
                      <a:endParaRPr lang="en-US" sz="1200" dirty="0"/>
                    </a:p>
                  </a:txBody>
                  <a:tcPr/>
                </a:tc>
              </a:tr>
            </a:tbl>
          </a:graphicData>
        </a:graphic>
      </p:graphicFrame>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606002" y="2925470"/>
            <a:ext cx="1123625" cy="11930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571297" y="1397000"/>
            <a:ext cx="3411963" cy="34610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1340604" y="1397000"/>
            <a:ext cx="1775807" cy="369332"/>
          </a:xfrm>
          <a:prstGeom prst="rect">
            <a:avLst/>
          </a:prstGeom>
          <a:noFill/>
        </p:spPr>
        <p:txBody>
          <a:bodyPr wrap="none" rtlCol="0">
            <a:spAutoFit/>
          </a:bodyPr>
          <a:lstStyle/>
          <a:p>
            <a:r>
              <a:rPr lang="en-US" b="1" dirty="0" smtClean="0">
                <a:solidFill>
                  <a:schemeClr val="bg1"/>
                </a:solidFill>
              </a:rPr>
              <a:t>User Perspective</a:t>
            </a:r>
            <a:endParaRPr lang="en-US" b="1" dirty="0">
              <a:solidFill>
                <a:schemeClr val="bg1"/>
              </a:solidFill>
            </a:endParaRPr>
          </a:p>
        </p:txBody>
      </p:sp>
      <p:sp>
        <p:nvSpPr>
          <p:cNvPr id="8" name="TextBox 7"/>
          <p:cNvSpPr txBox="1"/>
          <p:nvPr/>
        </p:nvSpPr>
        <p:spPr>
          <a:xfrm>
            <a:off x="4191000" y="1371600"/>
            <a:ext cx="1168525" cy="369332"/>
          </a:xfrm>
          <a:prstGeom prst="rect">
            <a:avLst/>
          </a:prstGeom>
          <a:noFill/>
        </p:spPr>
        <p:txBody>
          <a:bodyPr wrap="none" rtlCol="0">
            <a:spAutoFit/>
          </a:bodyPr>
          <a:lstStyle/>
          <a:p>
            <a:r>
              <a:rPr lang="en-US" b="1" dirty="0" smtClean="0">
                <a:solidFill>
                  <a:schemeClr val="bg1"/>
                </a:solidFill>
              </a:rPr>
              <a:t>Advocates</a:t>
            </a:r>
            <a:endParaRPr lang="en-US" b="1" dirty="0">
              <a:solidFill>
                <a:schemeClr val="bg1"/>
              </a:solidFill>
            </a:endParaRPr>
          </a:p>
        </p:txBody>
      </p:sp>
      <p:sp>
        <p:nvSpPr>
          <p:cNvPr id="9" name="TextBox 8"/>
          <p:cNvSpPr txBox="1"/>
          <p:nvPr/>
        </p:nvSpPr>
        <p:spPr>
          <a:xfrm>
            <a:off x="6319013" y="1397000"/>
            <a:ext cx="1213281" cy="369332"/>
          </a:xfrm>
          <a:prstGeom prst="rect">
            <a:avLst/>
          </a:prstGeom>
          <a:noFill/>
        </p:spPr>
        <p:txBody>
          <a:bodyPr wrap="none" rtlCol="0">
            <a:spAutoFit/>
          </a:bodyPr>
          <a:lstStyle/>
          <a:p>
            <a:r>
              <a:rPr lang="en-US" b="1" dirty="0" smtClean="0">
                <a:solidFill>
                  <a:schemeClr val="bg1"/>
                </a:solidFill>
              </a:rPr>
              <a:t>Comments</a:t>
            </a:r>
            <a:endParaRPr lang="en-US" b="1" dirty="0">
              <a:solidFill>
                <a:schemeClr val="bg1"/>
              </a:solidFill>
            </a:endParaRPr>
          </a:p>
        </p:txBody>
      </p:sp>
      <p:sp>
        <p:nvSpPr>
          <p:cNvPr id="10" name="Rectangle 9"/>
          <p:cNvSpPr/>
          <p:nvPr/>
        </p:nvSpPr>
        <p:spPr>
          <a:xfrm>
            <a:off x="5526938" y="1759043"/>
            <a:ext cx="1584167" cy="1200329"/>
          </a:xfrm>
          <a:prstGeom prst="rect">
            <a:avLst/>
          </a:prstGeom>
        </p:spPr>
        <p:txBody>
          <a:bodyPr wrap="square">
            <a:spAutoFit/>
          </a:bodyPr>
          <a:lstStyle/>
          <a:p>
            <a:r>
              <a:rPr lang="en-US" sz="1200" dirty="0"/>
              <a:t>PROS:</a:t>
            </a:r>
          </a:p>
          <a:p>
            <a:pPr marL="171450" indent="-171450">
              <a:buFont typeface="Arial" panose="020B0604020202020204" pitchFamily="34" charset="0"/>
              <a:buChar char="•"/>
            </a:pPr>
            <a:r>
              <a:rPr lang="en-US" sz="1200" dirty="0"/>
              <a:t>Positive </a:t>
            </a:r>
            <a:r>
              <a:rPr lang="en-US" sz="1200" dirty="0" smtClean="0"/>
              <a:t>human ID</a:t>
            </a:r>
            <a:endParaRPr lang="en-US" sz="1200" dirty="0"/>
          </a:p>
          <a:p>
            <a:pPr marL="171450" indent="-171450">
              <a:buFont typeface="Arial" panose="020B0604020202020204" pitchFamily="34" charset="0"/>
              <a:buChar char="•"/>
            </a:pPr>
            <a:r>
              <a:rPr lang="en-US" sz="1200" dirty="0"/>
              <a:t>Positive </a:t>
            </a:r>
            <a:r>
              <a:rPr lang="en-US" sz="1200" dirty="0" smtClean="0"/>
              <a:t>phone ID</a:t>
            </a:r>
          </a:p>
          <a:p>
            <a:pPr marL="171450" indent="-171450">
              <a:buFont typeface="Arial" panose="020B0604020202020204" pitchFamily="34" charset="0"/>
              <a:buChar char="•"/>
            </a:pPr>
            <a:r>
              <a:rPr lang="en-US" sz="1200" dirty="0" smtClean="0"/>
              <a:t>Positive card ID</a:t>
            </a:r>
            <a:endParaRPr lang="en-US" sz="1200" dirty="0"/>
          </a:p>
          <a:p>
            <a:pPr marL="171450" indent="-171450">
              <a:buFont typeface="Arial" panose="020B0604020202020204" pitchFamily="34" charset="0"/>
              <a:buChar char="•"/>
            </a:pPr>
            <a:r>
              <a:rPr lang="en-US" sz="1200" dirty="0"/>
              <a:t>Physical control of</a:t>
            </a:r>
          </a:p>
          <a:p>
            <a:r>
              <a:rPr lang="en-US" sz="1200" dirty="0"/>
              <a:t>     enrollment space</a:t>
            </a:r>
          </a:p>
        </p:txBody>
      </p:sp>
      <p:sp>
        <p:nvSpPr>
          <p:cNvPr id="11" name="Rectangle 10"/>
          <p:cNvSpPr/>
          <p:nvPr/>
        </p:nvSpPr>
        <p:spPr>
          <a:xfrm>
            <a:off x="6946582" y="1759043"/>
            <a:ext cx="1912528" cy="1200329"/>
          </a:xfrm>
          <a:prstGeom prst="rect">
            <a:avLst/>
          </a:prstGeom>
        </p:spPr>
        <p:txBody>
          <a:bodyPr wrap="square">
            <a:spAutoFit/>
          </a:bodyPr>
          <a:lstStyle/>
          <a:p>
            <a:r>
              <a:rPr lang="en-US" sz="1200" dirty="0" smtClean="0"/>
              <a:t>CONS:</a:t>
            </a:r>
            <a:endParaRPr lang="en-US" sz="1200" dirty="0"/>
          </a:p>
          <a:p>
            <a:pPr marL="171450" indent="-171450">
              <a:buFont typeface="Arial" panose="020B0604020202020204" pitchFamily="34" charset="0"/>
              <a:buChar char="•"/>
            </a:pPr>
            <a:r>
              <a:rPr lang="en-US" sz="1200" dirty="0" smtClean="0"/>
              <a:t>Expensive in terms of</a:t>
            </a:r>
          </a:p>
          <a:p>
            <a:r>
              <a:rPr lang="en-US" sz="1200" dirty="0"/>
              <a:t> </a:t>
            </a:r>
            <a:r>
              <a:rPr lang="en-US" sz="1200" dirty="0" smtClean="0"/>
              <a:t>    people, facilities, IT</a:t>
            </a:r>
          </a:p>
          <a:p>
            <a:r>
              <a:rPr lang="en-US" sz="1200" dirty="0"/>
              <a:t> </a:t>
            </a:r>
            <a:r>
              <a:rPr lang="en-US" sz="1200" dirty="0" smtClean="0"/>
              <a:t>    infrastructure</a:t>
            </a:r>
          </a:p>
          <a:p>
            <a:pPr marL="171450" indent="-171450">
              <a:buFont typeface="Arial" panose="020B0604020202020204" pitchFamily="34" charset="0"/>
              <a:buChar char="•"/>
            </a:pPr>
            <a:r>
              <a:rPr lang="en-US" sz="1200" dirty="0" smtClean="0"/>
              <a:t>Requires travel and time to enroll and maintain</a:t>
            </a:r>
            <a:endParaRPr lang="en-US" sz="1200" dirty="0"/>
          </a:p>
        </p:txBody>
      </p:sp>
      <p:sp>
        <p:nvSpPr>
          <p:cNvPr id="12" name="Rectangle 11"/>
          <p:cNvSpPr/>
          <p:nvPr/>
        </p:nvSpPr>
        <p:spPr>
          <a:xfrm>
            <a:off x="5526938" y="2940007"/>
            <a:ext cx="1584167" cy="1200329"/>
          </a:xfrm>
          <a:prstGeom prst="rect">
            <a:avLst/>
          </a:prstGeom>
        </p:spPr>
        <p:txBody>
          <a:bodyPr wrap="square">
            <a:spAutoFit/>
          </a:bodyPr>
          <a:lstStyle/>
          <a:p>
            <a:r>
              <a:rPr lang="en-US" sz="1200" dirty="0"/>
              <a:t>PROS:</a:t>
            </a:r>
          </a:p>
          <a:p>
            <a:pPr marL="171450" indent="-171450">
              <a:buFont typeface="Arial" panose="020B0604020202020204" pitchFamily="34" charset="0"/>
              <a:buChar char="•"/>
            </a:pPr>
            <a:r>
              <a:rPr lang="en-US" sz="1200" dirty="0"/>
              <a:t>Positive </a:t>
            </a:r>
            <a:r>
              <a:rPr lang="en-US" sz="1200" dirty="0" smtClean="0"/>
              <a:t>card ID</a:t>
            </a:r>
            <a:endParaRPr lang="en-US" sz="1200" dirty="0"/>
          </a:p>
          <a:p>
            <a:pPr marL="171450" indent="-171450">
              <a:buFont typeface="Arial" panose="020B0604020202020204" pitchFamily="34" charset="0"/>
              <a:buChar char="•"/>
            </a:pPr>
            <a:r>
              <a:rPr lang="en-US" sz="1200" dirty="0" smtClean="0"/>
              <a:t>Reduces people, </a:t>
            </a:r>
          </a:p>
          <a:p>
            <a:r>
              <a:rPr lang="en-US" sz="1200" dirty="0"/>
              <a:t> </a:t>
            </a:r>
            <a:r>
              <a:rPr lang="en-US" sz="1200" dirty="0" smtClean="0"/>
              <a:t>    facilities, IT costs</a:t>
            </a:r>
          </a:p>
          <a:p>
            <a:pPr marL="171450" indent="-171450">
              <a:buFont typeface="Arial" panose="020B0604020202020204" pitchFamily="34" charset="0"/>
              <a:buChar char="•"/>
            </a:pPr>
            <a:r>
              <a:rPr lang="en-US" sz="1200" dirty="0" smtClean="0"/>
              <a:t>Reduces travel and time</a:t>
            </a:r>
          </a:p>
        </p:txBody>
      </p:sp>
      <p:sp>
        <p:nvSpPr>
          <p:cNvPr id="13" name="Rectangle 12"/>
          <p:cNvSpPr/>
          <p:nvPr/>
        </p:nvSpPr>
        <p:spPr>
          <a:xfrm>
            <a:off x="6946582" y="2895600"/>
            <a:ext cx="2045017" cy="1200329"/>
          </a:xfrm>
          <a:prstGeom prst="rect">
            <a:avLst/>
          </a:prstGeom>
        </p:spPr>
        <p:txBody>
          <a:bodyPr wrap="square">
            <a:spAutoFit/>
          </a:bodyPr>
          <a:lstStyle/>
          <a:p>
            <a:r>
              <a:rPr lang="en-US" sz="1200" dirty="0" smtClean="0"/>
              <a:t>CONS:</a:t>
            </a:r>
            <a:endParaRPr lang="en-US" sz="1200" dirty="0"/>
          </a:p>
          <a:p>
            <a:pPr marL="171450" indent="-171450">
              <a:buFont typeface="Arial" panose="020B0604020202020204" pitchFamily="34" charset="0"/>
              <a:buChar char="•"/>
            </a:pPr>
            <a:r>
              <a:rPr lang="en-US" sz="1200" dirty="0" smtClean="0"/>
              <a:t>Requires NFC-enabled cards (new contract)</a:t>
            </a:r>
          </a:p>
          <a:p>
            <a:pPr marL="171450" indent="-171450">
              <a:buFont typeface="Arial" panose="020B0604020202020204" pitchFamily="34" charset="0"/>
              <a:buChar char="•"/>
            </a:pPr>
            <a:r>
              <a:rPr lang="en-US" sz="1200" dirty="0" smtClean="0"/>
              <a:t>May require tapping card for every transaction </a:t>
            </a:r>
          </a:p>
          <a:p>
            <a:r>
              <a:rPr lang="en-US" sz="1200" dirty="0"/>
              <a:t> </a:t>
            </a:r>
            <a:r>
              <a:rPr lang="en-US" sz="1200" dirty="0" smtClean="0"/>
              <a:t>    (depends on approach)</a:t>
            </a:r>
          </a:p>
        </p:txBody>
      </p:sp>
      <p:sp>
        <p:nvSpPr>
          <p:cNvPr id="14" name="Rectangle 13"/>
          <p:cNvSpPr/>
          <p:nvPr/>
        </p:nvSpPr>
        <p:spPr>
          <a:xfrm>
            <a:off x="5526929" y="4148580"/>
            <a:ext cx="1584167" cy="1569660"/>
          </a:xfrm>
          <a:prstGeom prst="rect">
            <a:avLst/>
          </a:prstGeom>
        </p:spPr>
        <p:txBody>
          <a:bodyPr wrap="square">
            <a:spAutoFit/>
          </a:bodyPr>
          <a:lstStyle/>
          <a:p>
            <a:r>
              <a:rPr lang="en-US" sz="1200" dirty="0"/>
              <a:t>PROS:</a:t>
            </a:r>
          </a:p>
          <a:p>
            <a:pPr marL="171450" indent="-171450">
              <a:buFont typeface="Arial" panose="020B0604020202020204" pitchFamily="34" charset="0"/>
              <a:buChar char="•"/>
            </a:pPr>
            <a:r>
              <a:rPr lang="en-US" sz="1200" dirty="0"/>
              <a:t>Positive </a:t>
            </a:r>
            <a:r>
              <a:rPr lang="en-US" sz="1200" dirty="0" smtClean="0"/>
              <a:t>person ID</a:t>
            </a:r>
            <a:endParaRPr lang="en-US" sz="1200" dirty="0"/>
          </a:p>
          <a:p>
            <a:pPr marL="171450" indent="-171450">
              <a:buFont typeface="Arial" panose="020B0604020202020204" pitchFamily="34" charset="0"/>
              <a:buChar char="•"/>
            </a:pPr>
            <a:r>
              <a:rPr lang="en-US" sz="1200" dirty="0" smtClean="0"/>
              <a:t>Reduces people, </a:t>
            </a:r>
          </a:p>
          <a:p>
            <a:r>
              <a:rPr lang="en-US" sz="1200" dirty="0"/>
              <a:t> </a:t>
            </a:r>
            <a:r>
              <a:rPr lang="en-US" sz="1200" dirty="0" smtClean="0"/>
              <a:t>    facilities, IT costs</a:t>
            </a:r>
          </a:p>
          <a:p>
            <a:pPr marL="171450" indent="-171450">
              <a:buFont typeface="Arial" panose="020B0604020202020204" pitchFamily="34" charset="0"/>
              <a:buChar char="•"/>
            </a:pPr>
            <a:r>
              <a:rPr lang="en-US" sz="1200" dirty="0" smtClean="0"/>
              <a:t>Reduces travel and time</a:t>
            </a:r>
          </a:p>
          <a:p>
            <a:pPr marL="171450" indent="-171450">
              <a:buFont typeface="Arial" panose="020B0604020202020204" pitchFamily="34" charset="0"/>
              <a:buChar char="•"/>
            </a:pPr>
            <a:r>
              <a:rPr lang="en-US" sz="1200" dirty="0" smtClean="0"/>
              <a:t>Best supports BYOD </a:t>
            </a:r>
          </a:p>
          <a:p>
            <a:r>
              <a:rPr lang="en-US" sz="1200" dirty="0"/>
              <a:t> </a:t>
            </a:r>
            <a:r>
              <a:rPr lang="en-US" sz="1200" dirty="0" smtClean="0"/>
              <a:t>    and COPE models</a:t>
            </a:r>
          </a:p>
        </p:txBody>
      </p:sp>
      <p:sp>
        <p:nvSpPr>
          <p:cNvPr id="15" name="Rectangle 14"/>
          <p:cNvSpPr/>
          <p:nvPr/>
        </p:nvSpPr>
        <p:spPr>
          <a:xfrm>
            <a:off x="7002872" y="4114800"/>
            <a:ext cx="1912528" cy="1384995"/>
          </a:xfrm>
          <a:prstGeom prst="rect">
            <a:avLst/>
          </a:prstGeom>
        </p:spPr>
        <p:txBody>
          <a:bodyPr wrap="square">
            <a:spAutoFit/>
          </a:bodyPr>
          <a:lstStyle/>
          <a:p>
            <a:r>
              <a:rPr lang="en-US" sz="1200" dirty="0" smtClean="0"/>
              <a:t>CONS:</a:t>
            </a:r>
            <a:endParaRPr lang="en-US" sz="1200" dirty="0"/>
          </a:p>
          <a:p>
            <a:pPr marL="171450" indent="-171450">
              <a:buFont typeface="Arial" panose="020B0604020202020204" pitchFamily="34" charset="0"/>
              <a:buChar char="•"/>
            </a:pPr>
            <a:r>
              <a:rPr lang="en-US" sz="1200" dirty="0" smtClean="0"/>
              <a:t>Requires out-of-band</a:t>
            </a:r>
          </a:p>
          <a:p>
            <a:r>
              <a:rPr lang="en-US" sz="1200" dirty="0"/>
              <a:t> </a:t>
            </a:r>
            <a:r>
              <a:rPr lang="en-US" sz="1200" dirty="0" smtClean="0"/>
              <a:t>    communications to</a:t>
            </a:r>
          </a:p>
          <a:p>
            <a:r>
              <a:rPr lang="en-US" sz="1200" dirty="0"/>
              <a:t> </a:t>
            </a:r>
            <a:r>
              <a:rPr lang="en-US" sz="1200" dirty="0" smtClean="0"/>
              <a:t>    share secrets</a:t>
            </a:r>
          </a:p>
          <a:p>
            <a:pPr marL="171450" indent="-171450">
              <a:buFont typeface="Arial" panose="020B0604020202020204" pitchFamily="34" charset="0"/>
              <a:buChar char="•"/>
            </a:pPr>
            <a:r>
              <a:rPr lang="en-US" sz="1200" dirty="0" smtClean="0"/>
              <a:t>Requires vendor app to</a:t>
            </a:r>
          </a:p>
          <a:p>
            <a:r>
              <a:rPr lang="en-US" sz="1200" dirty="0"/>
              <a:t> </a:t>
            </a:r>
            <a:r>
              <a:rPr lang="en-US" sz="1200" dirty="0" smtClean="0"/>
              <a:t>    remotely interrogate </a:t>
            </a:r>
          </a:p>
          <a:p>
            <a:r>
              <a:rPr lang="en-US" sz="1200" dirty="0"/>
              <a:t> </a:t>
            </a:r>
            <a:r>
              <a:rPr lang="en-US" sz="1200" dirty="0" smtClean="0"/>
              <a:t>    phones</a:t>
            </a:r>
          </a:p>
        </p:txBody>
      </p:sp>
      <p:sp>
        <p:nvSpPr>
          <p:cNvPr id="16" name="TextBox 15"/>
          <p:cNvSpPr txBox="1"/>
          <p:nvPr/>
        </p:nvSpPr>
        <p:spPr>
          <a:xfrm>
            <a:off x="1752600" y="457200"/>
            <a:ext cx="5822703" cy="646331"/>
          </a:xfrm>
          <a:prstGeom prst="rect">
            <a:avLst/>
          </a:prstGeom>
          <a:solidFill>
            <a:srgbClr val="31859C"/>
          </a:solidFill>
          <a:ln>
            <a:solidFill>
              <a:srgbClr val="4F81BD"/>
            </a:solidFill>
          </a:ln>
        </p:spPr>
        <p:txBody>
          <a:bodyPr wrap="none" rtlCol="0">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US" sz="3600" b="1" dirty="0" smtClean="0">
                <a:ln w="50800"/>
                <a:solidFill>
                  <a:schemeClr val="bg1">
                    <a:shade val="50000"/>
                  </a:schemeClr>
                </a:solidFill>
                <a:latin typeface="Arial Narrow"/>
                <a:cs typeface="Arial Narrow"/>
              </a:rPr>
              <a:t>Perspective of DoD Credentials</a:t>
            </a:r>
            <a:endParaRPr lang="en-US" sz="3600" b="1" dirty="0">
              <a:ln w="50800"/>
              <a:solidFill>
                <a:schemeClr val="bg1">
                  <a:shade val="50000"/>
                </a:schemeClr>
              </a:solidFill>
              <a:latin typeface="Arial Narrow"/>
              <a:cs typeface="Arial Narrow"/>
            </a:endParaRPr>
          </a:p>
        </p:txBody>
      </p:sp>
      <p:pic>
        <p:nvPicPr>
          <p:cNvPr id="17" name="Picture 16"/>
          <p:cNvPicPr>
            <a:picLocks noChangeAspect="1"/>
          </p:cNvPicPr>
          <p:nvPr/>
        </p:nvPicPr>
        <p:blipFill>
          <a:blip r:embed="rId3"/>
          <a:stretch>
            <a:fillRect/>
          </a:stretch>
        </p:blipFill>
        <p:spPr>
          <a:xfrm>
            <a:off x="609600" y="4191000"/>
            <a:ext cx="1143000" cy="685800"/>
          </a:xfrm>
          <a:prstGeom prst="rect">
            <a:avLst/>
          </a:prstGeom>
        </p:spPr>
      </p:pic>
      <p:pic>
        <p:nvPicPr>
          <p:cNvPr id="18" name="Picture 17"/>
          <p:cNvPicPr>
            <a:picLocks noChangeAspect="1"/>
          </p:cNvPicPr>
          <p:nvPr/>
        </p:nvPicPr>
        <p:blipFill>
          <a:blip r:embed="rId4"/>
          <a:stretch>
            <a:fillRect/>
          </a:stretch>
        </p:blipFill>
        <p:spPr>
          <a:xfrm>
            <a:off x="609600" y="4876800"/>
            <a:ext cx="1143000" cy="762000"/>
          </a:xfrm>
          <a:prstGeom prst="rect">
            <a:avLst/>
          </a:prstGeom>
        </p:spPr>
      </p:pic>
      <p:pic>
        <p:nvPicPr>
          <p:cNvPr id="19" name="Picture 18"/>
          <p:cNvPicPr>
            <a:picLocks noChangeAspect="1"/>
          </p:cNvPicPr>
          <p:nvPr/>
        </p:nvPicPr>
        <p:blipFill>
          <a:blip r:embed="rId5"/>
          <a:stretch>
            <a:fillRect/>
          </a:stretch>
        </p:blipFill>
        <p:spPr>
          <a:xfrm>
            <a:off x="609600" y="1828800"/>
            <a:ext cx="1143000" cy="1143000"/>
          </a:xfrm>
          <a:prstGeom prst="rect">
            <a:avLst/>
          </a:prstGeom>
        </p:spPr>
      </p:pic>
    </p:spTree>
    <p:extLst>
      <p:ext uri="{BB962C8B-B14F-4D97-AF65-F5344CB8AC3E}">
        <p14:creationId xmlns:p14="http://schemas.microsoft.com/office/powerpoint/2010/main" val="243550890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1066800"/>
            <a:ext cx="8749722" cy="5410200"/>
            <a:chOff x="277047" y="842461"/>
            <a:chExt cx="8749722" cy="5410200"/>
          </a:xfrm>
        </p:grpSpPr>
        <p:sp>
          <p:nvSpPr>
            <p:cNvPr id="3" name="Rectangle 2"/>
            <p:cNvSpPr/>
            <p:nvPr/>
          </p:nvSpPr>
          <p:spPr>
            <a:xfrm>
              <a:off x="3081040" y="2788406"/>
              <a:ext cx="854959" cy="2025881"/>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Freeform 3"/>
            <p:cNvSpPr/>
            <p:nvPr/>
          </p:nvSpPr>
          <p:spPr>
            <a:xfrm>
              <a:off x="3930367" y="1695950"/>
              <a:ext cx="1102371" cy="101578"/>
            </a:xfrm>
            <a:custGeom>
              <a:avLst/>
              <a:gdLst>
                <a:gd name="connsiteX0" fmla="*/ 664308 w 820615"/>
                <a:gd name="connsiteY0" fmla="*/ 117231 h 125047"/>
                <a:gd name="connsiteX1" fmla="*/ 0 w 820615"/>
                <a:gd name="connsiteY1" fmla="*/ 125047 h 125047"/>
                <a:gd name="connsiteX2" fmla="*/ 156308 w 820615"/>
                <a:gd name="connsiteY2" fmla="*/ 7816 h 125047"/>
                <a:gd name="connsiteX3" fmla="*/ 820615 w 820615"/>
                <a:gd name="connsiteY3" fmla="*/ 0 h 125047"/>
                <a:gd name="connsiteX4" fmla="*/ 664308 w 820615"/>
                <a:gd name="connsiteY4" fmla="*/ 117231 h 125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0615" h="125047">
                  <a:moveTo>
                    <a:pt x="664308" y="117231"/>
                  </a:moveTo>
                  <a:lnTo>
                    <a:pt x="0" y="125047"/>
                  </a:lnTo>
                  <a:lnTo>
                    <a:pt x="156308" y="7816"/>
                  </a:lnTo>
                  <a:lnTo>
                    <a:pt x="820615" y="0"/>
                  </a:lnTo>
                  <a:lnTo>
                    <a:pt x="664308" y="117231"/>
                  </a:lnTo>
                  <a:close/>
                </a:path>
              </a:pathLst>
            </a:custGeom>
            <a:solidFill>
              <a:schemeClr val="accent1">
                <a:lumMod val="20000"/>
                <a:lumOff val="80000"/>
              </a:schemeClr>
            </a:solid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Freeform 4"/>
            <p:cNvSpPr/>
            <p:nvPr/>
          </p:nvSpPr>
          <p:spPr>
            <a:xfrm>
              <a:off x="8049505" y="4978387"/>
              <a:ext cx="296985" cy="531446"/>
            </a:xfrm>
            <a:custGeom>
              <a:avLst/>
              <a:gdLst>
                <a:gd name="connsiteX0" fmla="*/ 0 w 296985"/>
                <a:gd name="connsiteY0" fmla="*/ 531446 h 531446"/>
                <a:gd name="connsiteX1" fmla="*/ 15631 w 296985"/>
                <a:gd name="connsiteY1" fmla="*/ 203200 h 531446"/>
                <a:gd name="connsiteX2" fmla="*/ 296985 w 296985"/>
                <a:gd name="connsiteY2" fmla="*/ 0 h 531446"/>
                <a:gd name="connsiteX3" fmla="*/ 289170 w 296985"/>
                <a:gd name="connsiteY3" fmla="*/ 296985 h 531446"/>
                <a:gd name="connsiteX4" fmla="*/ 0 w 296985"/>
                <a:gd name="connsiteY4" fmla="*/ 531446 h 531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985" h="531446">
                  <a:moveTo>
                    <a:pt x="0" y="531446"/>
                  </a:moveTo>
                  <a:lnTo>
                    <a:pt x="15631" y="203200"/>
                  </a:lnTo>
                  <a:lnTo>
                    <a:pt x="296985" y="0"/>
                  </a:lnTo>
                  <a:lnTo>
                    <a:pt x="289170" y="296985"/>
                  </a:lnTo>
                  <a:lnTo>
                    <a:pt x="0" y="531446"/>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Freeform 5"/>
            <p:cNvSpPr/>
            <p:nvPr/>
          </p:nvSpPr>
          <p:spPr>
            <a:xfrm>
              <a:off x="4790831" y="1688133"/>
              <a:ext cx="4001477" cy="117231"/>
            </a:xfrm>
            <a:custGeom>
              <a:avLst/>
              <a:gdLst>
                <a:gd name="connsiteX0" fmla="*/ 0 w 4001477"/>
                <a:gd name="connsiteY0" fmla="*/ 117231 h 117231"/>
                <a:gd name="connsiteX1" fmla="*/ 179754 w 4001477"/>
                <a:gd name="connsiteY1" fmla="*/ 15631 h 117231"/>
                <a:gd name="connsiteX2" fmla="*/ 4001477 w 4001477"/>
                <a:gd name="connsiteY2" fmla="*/ 0 h 117231"/>
                <a:gd name="connsiteX3" fmla="*/ 3845169 w 4001477"/>
                <a:gd name="connsiteY3" fmla="*/ 109416 h 117231"/>
                <a:gd name="connsiteX4" fmla="*/ 0 w 4001477"/>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1477" h="117231">
                  <a:moveTo>
                    <a:pt x="0" y="117231"/>
                  </a:moveTo>
                  <a:lnTo>
                    <a:pt x="179754" y="15631"/>
                  </a:lnTo>
                  <a:lnTo>
                    <a:pt x="4001477" y="0"/>
                  </a:lnTo>
                  <a:lnTo>
                    <a:pt x="3845169" y="109416"/>
                  </a:lnTo>
                  <a:lnTo>
                    <a:pt x="0" y="117231"/>
                  </a:lnTo>
                  <a:close/>
                </a:path>
              </a:pathLst>
            </a:cu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6582887" y="2782264"/>
              <a:ext cx="1420067" cy="2043222"/>
            </a:xfrm>
            <a:prstGeom prst="rect">
              <a:avLst/>
            </a:prstGeom>
            <a:solidFill>
              <a:srgbClr val="FEF4E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a:off x="5139346" y="2787622"/>
              <a:ext cx="1435406" cy="2028053"/>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3931137" y="2785358"/>
              <a:ext cx="4088013" cy="203270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p:cNvSpPr txBox="1"/>
            <p:nvPr/>
          </p:nvSpPr>
          <p:spPr>
            <a:xfrm>
              <a:off x="4758927" y="1807938"/>
              <a:ext cx="1276311" cy="215444"/>
            </a:xfrm>
            <a:prstGeom prst="rect">
              <a:avLst/>
            </a:prstGeom>
            <a:noFill/>
          </p:spPr>
          <p:txBody>
            <a:bodyPr wrap="none" rtlCol="0">
              <a:spAutoFit/>
            </a:bodyPr>
            <a:lstStyle/>
            <a:p>
              <a:r>
                <a:rPr lang="en-US" sz="800" dirty="0" smtClean="0"/>
                <a:t>CREDENTIAL GENERATION</a:t>
              </a:r>
              <a:endParaRPr lang="en-US" sz="800" dirty="0"/>
            </a:p>
          </p:txBody>
        </p:sp>
        <p:sp>
          <p:nvSpPr>
            <p:cNvPr id="11" name="TextBox 10"/>
            <p:cNvSpPr txBox="1"/>
            <p:nvPr/>
          </p:nvSpPr>
          <p:spPr>
            <a:xfrm rot="19056720">
              <a:off x="4474623" y="2576675"/>
              <a:ext cx="319318" cy="246221"/>
            </a:xfrm>
            <a:prstGeom prst="rect">
              <a:avLst/>
            </a:prstGeom>
            <a:noFill/>
          </p:spPr>
          <p:txBody>
            <a:bodyPr wrap="none" rtlCol="0">
              <a:spAutoFit/>
            </a:bodyPr>
            <a:lstStyle/>
            <a:p>
              <a:r>
                <a:rPr lang="en-US" sz="1000" dirty="0" smtClean="0"/>
                <a:t>PC</a:t>
              </a:r>
              <a:endParaRPr lang="en-US" sz="1000" dirty="0"/>
            </a:p>
          </p:txBody>
        </p:sp>
        <p:sp>
          <p:nvSpPr>
            <p:cNvPr id="12" name="TextBox 11"/>
            <p:cNvSpPr txBox="1"/>
            <p:nvPr/>
          </p:nvSpPr>
          <p:spPr>
            <a:xfrm rot="19188796">
              <a:off x="3958266" y="2529693"/>
              <a:ext cx="484428" cy="246221"/>
            </a:xfrm>
            <a:prstGeom prst="rect">
              <a:avLst/>
            </a:prstGeom>
            <a:noFill/>
          </p:spPr>
          <p:txBody>
            <a:bodyPr wrap="none" rtlCol="0">
              <a:spAutoFit/>
            </a:bodyPr>
            <a:lstStyle/>
            <a:p>
              <a:r>
                <a:rPr lang="en-US" sz="1000" dirty="0" smtClean="0"/>
                <a:t>Cloud</a:t>
              </a:r>
              <a:endParaRPr lang="en-US" sz="1000" dirty="0"/>
            </a:p>
          </p:txBody>
        </p:sp>
        <p:sp>
          <p:nvSpPr>
            <p:cNvPr id="13" name="TextBox 12"/>
            <p:cNvSpPr txBox="1"/>
            <p:nvPr/>
          </p:nvSpPr>
          <p:spPr>
            <a:xfrm rot="19282801">
              <a:off x="4952817" y="2433726"/>
              <a:ext cx="736099" cy="246221"/>
            </a:xfrm>
            <a:prstGeom prst="rect">
              <a:avLst/>
            </a:prstGeom>
            <a:noFill/>
          </p:spPr>
          <p:txBody>
            <a:bodyPr wrap="none" rtlCol="0">
              <a:spAutoFit/>
            </a:bodyPr>
            <a:lstStyle/>
            <a:p>
              <a:r>
                <a:rPr lang="en-US" sz="1000" dirty="0" smtClean="0"/>
                <a:t>PIV or CAC</a:t>
              </a:r>
              <a:endParaRPr lang="en-US" sz="1000" dirty="0"/>
            </a:p>
          </p:txBody>
        </p:sp>
        <p:sp>
          <p:nvSpPr>
            <p:cNvPr id="14" name="TextBox 13"/>
            <p:cNvSpPr txBox="1"/>
            <p:nvPr/>
          </p:nvSpPr>
          <p:spPr>
            <a:xfrm rot="19245757">
              <a:off x="4740884" y="2477009"/>
              <a:ext cx="516488" cy="246221"/>
            </a:xfrm>
            <a:prstGeom prst="rect">
              <a:avLst/>
            </a:prstGeom>
            <a:noFill/>
          </p:spPr>
          <p:txBody>
            <a:bodyPr wrap="none" rtlCol="0">
              <a:spAutoFit/>
            </a:bodyPr>
            <a:lstStyle/>
            <a:p>
              <a:r>
                <a:rPr lang="en-US" sz="1000" dirty="0" smtClean="0"/>
                <a:t>Phone</a:t>
              </a:r>
              <a:endParaRPr lang="en-US" sz="1000" dirty="0"/>
            </a:p>
          </p:txBody>
        </p:sp>
        <p:cxnSp>
          <p:nvCxnSpPr>
            <p:cNvPr id="15" name="Straight Connector 14"/>
            <p:cNvCxnSpPr/>
            <p:nvPr/>
          </p:nvCxnSpPr>
          <p:spPr>
            <a:xfrm>
              <a:off x="4871160" y="2787622"/>
              <a:ext cx="0" cy="2022234"/>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634478" y="2769081"/>
              <a:ext cx="5596" cy="2050586"/>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397487" y="2777935"/>
              <a:ext cx="0" cy="2032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4157698" y="2785358"/>
              <a:ext cx="0" cy="2032705"/>
            </a:xfrm>
            <a:prstGeom prst="line">
              <a:avLst/>
            </a:prstGeom>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19279447">
              <a:off x="4219285" y="2510890"/>
              <a:ext cx="519694" cy="246221"/>
            </a:xfrm>
            <a:prstGeom prst="rect">
              <a:avLst/>
            </a:prstGeom>
            <a:noFill/>
          </p:spPr>
          <p:txBody>
            <a:bodyPr wrap="none" rtlCol="0">
              <a:spAutoFit/>
            </a:bodyPr>
            <a:lstStyle/>
            <a:p>
              <a:r>
                <a:rPr lang="en-US" sz="1000" dirty="0" smtClean="0"/>
                <a:t>Server</a:t>
              </a:r>
              <a:endParaRPr lang="en-US" sz="1000" dirty="0"/>
            </a:p>
          </p:txBody>
        </p:sp>
        <p:cxnSp>
          <p:nvCxnSpPr>
            <p:cNvPr id="20" name="Straight Connector 19"/>
            <p:cNvCxnSpPr/>
            <p:nvPr/>
          </p:nvCxnSpPr>
          <p:spPr>
            <a:xfrm flipH="1">
              <a:off x="3934809" y="2050647"/>
              <a:ext cx="841630" cy="724742"/>
            </a:xfrm>
            <a:prstGeom prst="line">
              <a:avLst/>
            </a:prstGeom>
            <a:ln w="3175"/>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5137039" y="2797433"/>
              <a:ext cx="0" cy="2022234"/>
            </a:xfrm>
            <a:prstGeom prst="line">
              <a:avLst/>
            </a:prstGeom>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4787212" y="1806950"/>
              <a:ext cx="1219742" cy="21867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3" name="Straight Connector 22"/>
            <p:cNvCxnSpPr/>
            <p:nvPr/>
          </p:nvCxnSpPr>
          <p:spPr>
            <a:xfrm flipH="1">
              <a:off x="4148023" y="2057522"/>
              <a:ext cx="841630" cy="724742"/>
            </a:xfrm>
            <a:prstGeom prst="line">
              <a:avLst/>
            </a:prstGeom>
            <a:ln w="3175"/>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a:off x="4422388" y="2046867"/>
              <a:ext cx="841630" cy="724742"/>
            </a:xfrm>
            <a:prstGeom prst="line">
              <a:avLst/>
            </a:prstGeom>
            <a:ln w="3175"/>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4625865" y="2074359"/>
              <a:ext cx="841630" cy="724742"/>
            </a:xfrm>
            <a:prstGeom prst="line">
              <a:avLst/>
            </a:prstGeom>
            <a:ln w="3175"/>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a:off x="4891165" y="2054387"/>
              <a:ext cx="841630" cy="724742"/>
            </a:xfrm>
            <a:prstGeom prst="line">
              <a:avLst/>
            </a:prstGeom>
            <a:ln w="3175"/>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a:off x="5155565" y="2057522"/>
              <a:ext cx="841630" cy="724742"/>
            </a:xfrm>
            <a:prstGeom prst="line">
              <a:avLst/>
            </a:prstGeom>
            <a:ln w="3175"/>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a:off x="5402867" y="2040086"/>
              <a:ext cx="841630" cy="724742"/>
            </a:xfrm>
            <a:prstGeom prst="line">
              <a:avLst/>
            </a:prstGeom>
            <a:ln w="3175"/>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5375409" y="2800341"/>
              <a:ext cx="0" cy="2022234"/>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605963" y="2787622"/>
              <a:ext cx="0" cy="2022234"/>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856055" y="2780199"/>
              <a:ext cx="0" cy="2022234"/>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6094426" y="2800341"/>
              <a:ext cx="0" cy="2022234"/>
            </a:xfrm>
            <a:prstGeom prst="line">
              <a:avLst/>
            </a:prstGeom>
          </p:spPr>
          <p:style>
            <a:lnRef idx="1">
              <a:schemeClr val="accent1"/>
            </a:lnRef>
            <a:fillRef idx="3">
              <a:schemeClr val="accent1"/>
            </a:fillRef>
            <a:effectRef idx="2">
              <a:schemeClr val="accent1"/>
            </a:effectRef>
            <a:fontRef idx="minor">
              <a:schemeClr val="lt1"/>
            </a:fontRef>
          </p:style>
        </p:cxnSp>
        <p:cxnSp>
          <p:nvCxnSpPr>
            <p:cNvPr id="33" name="Straight Connector 32"/>
            <p:cNvCxnSpPr/>
            <p:nvPr/>
          </p:nvCxnSpPr>
          <p:spPr>
            <a:xfrm flipH="1">
              <a:off x="5605963" y="2050647"/>
              <a:ext cx="841630" cy="724742"/>
            </a:xfrm>
            <a:prstGeom prst="line">
              <a:avLst/>
            </a:prstGeom>
            <a:ln w="3175"/>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H="1">
              <a:off x="5856083" y="2044339"/>
              <a:ext cx="841630" cy="724742"/>
            </a:xfrm>
            <a:prstGeom prst="line">
              <a:avLst/>
            </a:prstGeom>
            <a:ln w="3175"/>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H="1">
              <a:off x="6088867" y="2078510"/>
              <a:ext cx="841630" cy="724742"/>
            </a:xfrm>
            <a:prstGeom prst="line">
              <a:avLst/>
            </a:prstGeom>
            <a:ln w="3175"/>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rot="19188796">
              <a:off x="5232402" y="2548770"/>
              <a:ext cx="385042" cy="246221"/>
            </a:xfrm>
            <a:prstGeom prst="rect">
              <a:avLst/>
            </a:prstGeom>
            <a:noFill/>
          </p:spPr>
          <p:txBody>
            <a:bodyPr wrap="none" rtlCol="0">
              <a:spAutoFit/>
            </a:bodyPr>
            <a:lstStyle/>
            <a:p>
              <a:r>
                <a:rPr lang="en-US" sz="1000" dirty="0" smtClean="0"/>
                <a:t>AKS</a:t>
              </a:r>
              <a:endParaRPr lang="en-US" sz="1000" dirty="0"/>
            </a:p>
          </p:txBody>
        </p:sp>
        <p:sp>
          <p:nvSpPr>
            <p:cNvPr id="37" name="TextBox 36"/>
            <p:cNvSpPr txBox="1"/>
            <p:nvPr/>
          </p:nvSpPr>
          <p:spPr>
            <a:xfrm rot="19188796">
              <a:off x="5478535" y="2546026"/>
              <a:ext cx="306494" cy="246221"/>
            </a:xfrm>
            <a:prstGeom prst="rect">
              <a:avLst/>
            </a:prstGeom>
            <a:noFill/>
          </p:spPr>
          <p:txBody>
            <a:bodyPr wrap="none" rtlCol="0">
              <a:spAutoFit/>
            </a:bodyPr>
            <a:lstStyle/>
            <a:p>
              <a:r>
                <a:rPr lang="en-US" sz="1000" dirty="0" smtClean="0"/>
                <a:t>TZ</a:t>
              </a:r>
              <a:endParaRPr lang="en-US" sz="1000" dirty="0"/>
            </a:p>
          </p:txBody>
        </p:sp>
        <p:sp>
          <p:nvSpPr>
            <p:cNvPr id="38" name="TextBox 37"/>
            <p:cNvSpPr txBox="1"/>
            <p:nvPr/>
          </p:nvSpPr>
          <p:spPr>
            <a:xfrm rot="19188796">
              <a:off x="5677506" y="2529692"/>
              <a:ext cx="370614" cy="246221"/>
            </a:xfrm>
            <a:prstGeom prst="rect">
              <a:avLst/>
            </a:prstGeom>
            <a:noFill/>
          </p:spPr>
          <p:txBody>
            <a:bodyPr wrap="none" rtlCol="0">
              <a:spAutoFit/>
            </a:bodyPr>
            <a:lstStyle/>
            <a:p>
              <a:r>
                <a:rPr lang="en-US" sz="1000" dirty="0" smtClean="0"/>
                <a:t>eSE</a:t>
              </a:r>
              <a:endParaRPr lang="en-US" sz="1000" dirty="0"/>
            </a:p>
          </p:txBody>
        </p:sp>
        <p:sp>
          <p:nvSpPr>
            <p:cNvPr id="39" name="TextBox 38"/>
            <p:cNvSpPr txBox="1"/>
            <p:nvPr/>
          </p:nvSpPr>
          <p:spPr>
            <a:xfrm rot="19188796">
              <a:off x="5928666" y="2516347"/>
              <a:ext cx="436338" cy="246221"/>
            </a:xfrm>
            <a:prstGeom prst="rect">
              <a:avLst/>
            </a:prstGeom>
            <a:noFill/>
          </p:spPr>
          <p:txBody>
            <a:bodyPr wrap="none" rtlCol="0">
              <a:spAutoFit/>
            </a:bodyPr>
            <a:lstStyle/>
            <a:p>
              <a:r>
                <a:rPr lang="en-US" sz="1000" dirty="0" smtClean="0"/>
                <a:t>UICC</a:t>
              </a:r>
              <a:endParaRPr lang="en-US" sz="1000" dirty="0"/>
            </a:p>
          </p:txBody>
        </p:sp>
        <p:sp>
          <p:nvSpPr>
            <p:cNvPr id="40" name="TextBox 39"/>
            <p:cNvSpPr txBox="1"/>
            <p:nvPr/>
          </p:nvSpPr>
          <p:spPr>
            <a:xfrm rot="19188796">
              <a:off x="6112801" y="2456871"/>
              <a:ext cx="620683" cy="246221"/>
            </a:xfrm>
            <a:prstGeom prst="rect">
              <a:avLst/>
            </a:prstGeom>
            <a:noFill/>
          </p:spPr>
          <p:txBody>
            <a:bodyPr wrap="none" rtlCol="0">
              <a:spAutoFit/>
            </a:bodyPr>
            <a:lstStyle/>
            <a:p>
              <a:r>
                <a:rPr lang="en-US" sz="1000" dirty="0" smtClean="0"/>
                <a:t>microSD</a:t>
              </a:r>
              <a:endParaRPr lang="en-US" sz="1000" dirty="0"/>
            </a:p>
          </p:txBody>
        </p:sp>
        <p:sp>
          <p:nvSpPr>
            <p:cNvPr id="41" name="TextBox 40"/>
            <p:cNvSpPr txBox="1"/>
            <p:nvPr/>
          </p:nvSpPr>
          <p:spPr>
            <a:xfrm rot="19188796">
              <a:off x="6374139" y="2386594"/>
              <a:ext cx="766557" cy="246221"/>
            </a:xfrm>
            <a:prstGeom prst="rect">
              <a:avLst/>
            </a:prstGeom>
            <a:noFill/>
          </p:spPr>
          <p:txBody>
            <a:bodyPr wrap="none" rtlCol="0">
              <a:spAutoFit/>
            </a:bodyPr>
            <a:lstStyle/>
            <a:p>
              <a:r>
                <a:rPr lang="en-US" sz="1000" dirty="0" smtClean="0"/>
                <a:t>Smart Card</a:t>
              </a:r>
              <a:endParaRPr lang="en-US" sz="1000" dirty="0"/>
            </a:p>
          </p:txBody>
        </p:sp>
        <p:cxnSp>
          <p:nvCxnSpPr>
            <p:cNvPr id="42" name="Straight Connector 41"/>
            <p:cNvCxnSpPr/>
            <p:nvPr/>
          </p:nvCxnSpPr>
          <p:spPr>
            <a:xfrm>
              <a:off x="6333938" y="2780458"/>
              <a:ext cx="0" cy="2022234"/>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6582887" y="2788406"/>
              <a:ext cx="0" cy="2022234"/>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H="1">
              <a:off x="6328260" y="2045905"/>
              <a:ext cx="841630" cy="724742"/>
            </a:xfrm>
            <a:prstGeom prst="line">
              <a:avLst/>
            </a:prstGeom>
            <a:ln w="3175"/>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H="1">
              <a:off x="6574751" y="2058289"/>
              <a:ext cx="841630" cy="724742"/>
            </a:xfrm>
            <a:prstGeom prst="line">
              <a:avLst/>
            </a:prstGeom>
            <a:ln w="3175"/>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5997195" y="1807938"/>
              <a:ext cx="1375608" cy="215444"/>
            </a:xfrm>
            <a:prstGeom prst="rect">
              <a:avLst/>
            </a:prstGeom>
            <a:noFill/>
          </p:spPr>
          <p:txBody>
            <a:bodyPr wrap="square" rtlCol="0">
              <a:spAutoFit/>
            </a:bodyPr>
            <a:lstStyle/>
            <a:p>
              <a:pPr algn="ctr"/>
              <a:r>
                <a:rPr lang="en-US" sz="800" dirty="0" smtClean="0"/>
                <a:t>CREDENTIAL STORAGE</a:t>
              </a:r>
              <a:endParaRPr lang="en-US" sz="800" dirty="0"/>
            </a:p>
          </p:txBody>
        </p:sp>
        <p:sp>
          <p:nvSpPr>
            <p:cNvPr id="47" name="Rectangle 46"/>
            <p:cNvSpPr/>
            <p:nvPr/>
          </p:nvSpPr>
          <p:spPr>
            <a:xfrm>
              <a:off x="6006953" y="1806691"/>
              <a:ext cx="1409427" cy="21438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8" name="Straight Connector 47"/>
            <p:cNvCxnSpPr/>
            <p:nvPr/>
          </p:nvCxnSpPr>
          <p:spPr>
            <a:xfrm>
              <a:off x="6819937" y="2793441"/>
              <a:ext cx="0" cy="2022234"/>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7072143" y="2793441"/>
              <a:ext cx="0" cy="2022234"/>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297995" y="2777935"/>
              <a:ext cx="0" cy="2022234"/>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7548087" y="2788273"/>
              <a:ext cx="0" cy="2022234"/>
            </a:xfrm>
            <a:prstGeom prst="line">
              <a:avLst/>
            </a:prstGeom>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rot="19188796">
              <a:off x="6877764" y="2369465"/>
              <a:ext cx="891591" cy="246221"/>
            </a:xfrm>
            <a:prstGeom prst="rect">
              <a:avLst/>
            </a:prstGeom>
            <a:noFill/>
          </p:spPr>
          <p:txBody>
            <a:bodyPr wrap="none" rtlCol="0">
              <a:spAutoFit/>
            </a:bodyPr>
            <a:lstStyle/>
            <a:p>
              <a:r>
                <a:rPr lang="en-US" sz="1000" dirty="0" smtClean="0"/>
                <a:t>Web Browser</a:t>
              </a:r>
              <a:endParaRPr lang="en-US" sz="1000" dirty="0"/>
            </a:p>
          </p:txBody>
        </p:sp>
        <p:sp>
          <p:nvSpPr>
            <p:cNvPr id="53" name="TextBox 52"/>
            <p:cNvSpPr txBox="1"/>
            <p:nvPr/>
          </p:nvSpPr>
          <p:spPr>
            <a:xfrm rot="19188796">
              <a:off x="7146307" y="2396422"/>
              <a:ext cx="736099" cy="246221"/>
            </a:xfrm>
            <a:prstGeom prst="rect">
              <a:avLst/>
            </a:prstGeom>
            <a:noFill/>
          </p:spPr>
          <p:txBody>
            <a:bodyPr wrap="none" rtlCol="0">
              <a:spAutoFit/>
            </a:bodyPr>
            <a:lstStyle/>
            <a:p>
              <a:r>
                <a:rPr lang="en-US" sz="1000" dirty="0" smtClean="0"/>
                <a:t>VPN Client</a:t>
              </a:r>
              <a:endParaRPr lang="en-US" sz="1000" dirty="0"/>
            </a:p>
          </p:txBody>
        </p:sp>
        <p:sp>
          <p:nvSpPr>
            <p:cNvPr id="54" name="TextBox 53"/>
            <p:cNvSpPr txBox="1"/>
            <p:nvPr/>
          </p:nvSpPr>
          <p:spPr>
            <a:xfrm rot="19188796">
              <a:off x="7377036" y="2327904"/>
              <a:ext cx="914033" cy="246221"/>
            </a:xfrm>
            <a:prstGeom prst="rect">
              <a:avLst/>
            </a:prstGeom>
            <a:noFill/>
          </p:spPr>
          <p:txBody>
            <a:bodyPr wrap="none" rtlCol="0">
              <a:spAutoFit/>
            </a:bodyPr>
            <a:lstStyle/>
            <a:p>
              <a:r>
                <a:rPr lang="en-US" sz="1000" dirty="0" smtClean="0"/>
                <a:t>3</a:t>
              </a:r>
              <a:r>
                <a:rPr lang="en-US" sz="1000" baseline="30000" dirty="0" smtClean="0"/>
                <a:t>rd</a:t>
              </a:r>
              <a:r>
                <a:rPr lang="en-US" sz="1000" dirty="0" smtClean="0"/>
                <a:t> Party Apps</a:t>
              </a:r>
              <a:endParaRPr lang="en-US" sz="1000" dirty="0"/>
            </a:p>
          </p:txBody>
        </p:sp>
        <p:sp>
          <p:nvSpPr>
            <p:cNvPr id="55" name="TextBox 54"/>
            <p:cNvSpPr txBox="1"/>
            <p:nvPr/>
          </p:nvSpPr>
          <p:spPr>
            <a:xfrm rot="19267910">
              <a:off x="7529412" y="2334550"/>
              <a:ext cx="1045479" cy="246221"/>
            </a:xfrm>
            <a:prstGeom prst="rect">
              <a:avLst/>
            </a:prstGeom>
            <a:noFill/>
          </p:spPr>
          <p:txBody>
            <a:bodyPr wrap="none" rtlCol="0">
              <a:spAutoFit/>
            </a:bodyPr>
            <a:lstStyle/>
            <a:p>
              <a:r>
                <a:rPr lang="en-US" sz="1000" dirty="0" smtClean="0"/>
                <a:t>Cloud Web Apps</a:t>
              </a:r>
              <a:endParaRPr lang="en-US" sz="1000" dirty="0"/>
            </a:p>
          </p:txBody>
        </p:sp>
        <p:sp>
          <p:nvSpPr>
            <p:cNvPr id="56" name="TextBox 55"/>
            <p:cNvSpPr txBox="1"/>
            <p:nvPr/>
          </p:nvSpPr>
          <p:spPr>
            <a:xfrm rot="19188796">
              <a:off x="6625930" y="2418951"/>
              <a:ext cx="784189" cy="246221"/>
            </a:xfrm>
            <a:prstGeom prst="rect">
              <a:avLst/>
            </a:prstGeom>
            <a:noFill/>
          </p:spPr>
          <p:txBody>
            <a:bodyPr wrap="none" rtlCol="0">
              <a:spAutoFit/>
            </a:bodyPr>
            <a:lstStyle/>
            <a:p>
              <a:r>
                <a:rPr lang="en-US" sz="1000" dirty="0" smtClean="0"/>
                <a:t>Email client</a:t>
              </a:r>
              <a:endParaRPr lang="en-US" sz="1000" dirty="0"/>
            </a:p>
          </p:txBody>
        </p:sp>
        <p:cxnSp>
          <p:nvCxnSpPr>
            <p:cNvPr id="57" name="Straight Connector 56"/>
            <p:cNvCxnSpPr/>
            <p:nvPr/>
          </p:nvCxnSpPr>
          <p:spPr>
            <a:xfrm flipH="1">
              <a:off x="6805218" y="2062242"/>
              <a:ext cx="841630" cy="724742"/>
            </a:xfrm>
            <a:prstGeom prst="line">
              <a:avLst/>
            </a:prstGeom>
            <a:ln w="3175"/>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H="1">
              <a:off x="7040918" y="2070673"/>
              <a:ext cx="841630" cy="724742"/>
            </a:xfrm>
            <a:prstGeom prst="line">
              <a:avLst/>
            </a:prstGeom>
            <a:ln w="3175"/>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H="1">
              <a:off x="7303726" y="2046867"/>
              <a:ext cx="841630" cy="724742"/>
            </a:xfrm>
            <a:prstGeom prst="line">
              <a:avLst/>
            </a:prstGeom>
            <a:ln w="3175"/>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H="1">
              <a:off x="7548087" y="2054387"/>
              <a:ext cx="841630" cy="724742"/>
            </a:xfrm>
            <a:prstGeom prst="line">
              <a:avLst/>
            </a:prstGeom>
            <a:ln w="3175"/>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flipH="1">
              <a:off x="7783791" y="2038101"/>
              <a:ext cx="841630" cy="724742"/>
            </a:xfrm>
            <a:prstGeom prst="line">
              <a:avLst/>
            </a:prstGeom>
            <a:ln w="3175"/>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7303726" y="1807938"/>
              <a:ext cx="1375608" cy="215444"/>
            </a:xfrm>
            <a:prstGeom prst="rect">
              <a:avLst/>
            </a:prstGeom>
            <a:noFill/>
          </p:spPr>
          <p:txBody>
            <a:bodyPr wrap="square" rtlCol="0">
              <a:spAutoFit/>
            </a:bodyPr>
            <a:lstStyle/>
            <a:p>
              <a:pPr algn="ctr"/>
              <a:r>
                <a:rPr lang="en-US" sz="800" dirty="0" smtClean="0"/>
                <a:t>CONSUMING APPS</a:t>
              </a:r>
              <a:endParaRPr lang="en-US" sz="800" dirty="0"/>
            </a:p>
          </p:txBody>
        </p:sp>
        <p:sp>
          <p:nvSpPr>
            <p:cNvPr id="63" name="Rectangle 62"/>
            <p:cNvSpPr/>
            <p:nvPr/>
          </p:nvSpPr>
          <p:spPr>
            <a:xfrm>
              <a:off x="7420190" y="1797527"/>
              <a:ext cx="1468874" cy="23447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4" name="Straight Connector 63"/>
            <p:cNvCxnSpPr/>
            <p:nvPr/>
          </p:nvCxnSpPr>
          <p:spPr>
            <a:xfrm flipV="1">
              <a:off x="8625421" y="1695949"/>
              <a:ext cx="143441" cy="101579"/>
            </a:xfrm>
            <a:prstGeom prst="line">
              <a:avLst/>
            </a:prstGeom>
            <a:ln w="3175"/>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flipV="1">
              <a:off x="4799032" y="1693187"/>
              <a:ext cx="143441" cy="101579"/>
            </a:xfrm>
            <a:prstGeom prst="line">
              <a:avLst/>
            </a:prstGeom>
            <a:ln w="3175"/>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V="1">
              <a:off x="6006512" y="1697087"/>
              <a:ext cx="143441" cy="101579"/>
            </a:xfrm>
            <a:prstGeom prst="line">
              <a:avLst/>
            </a:prstGeom>
            <a:ln w="3175"/>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V="1">
              <a:off x="7413270" y="1689281"/>
              <a:ext cx="143441" cy="101579"/>
            </a:xfrm>
            <a:prstGeom prst="line">
              <a:avLst/>
            </a:prstGeom>
            <a:ln w="3175"/>
          </p:spPr>
          <p:style>
            <a:lnRef idx="2">
              <a:schemeClr val="accent1"/>
            </a:lnRef>
            <a:fillRef idx="0">
              <a:schemeClr val="accent1"/>
            </a:fillRef>
            <a:effectRef idx="1">
              <a:schemeClr val="accent1"/>
            </a:effectRef>
            <a:fontRef idx="minor">
              <a:schemeClr val="tx1"/>
            </a:fontRef>
          </p:style>
        </p:cxnSp>
        <p:cxnSp>
          <p:nvCxnSpPr>
            <p:cNvPr id="68" name="Straight Connector 67"/>
            <p:cNvCxnSpPr>
              <a:endCxn id="115" idx="4"/>
            </p:cNvCxnSpPr>
            <p:nvPr/>
          </p:nvCxnSpPr>
          <p:spPr>
            <a:xfrm flipV="1">
              <a:off x="4950958" y="1695949"/>
              <a:ext cx="4068562" cy="1"/>
            </a:xfrm>
            <a:prstGeom prst="line">
              <a:avLst/>
            </a:prstGeom>
            <a:ln w="6350"/>
            <a:effectLst/>
          </p:spPr>
          <p:style>
            <a:lnRef idx="2">
              <a:schemeClr val="accent1"/>
            </a:lnRef>
            <a:fillRef idx="0">
              <a:schemeClr val="accent1"/>
            </a:fillRef>
            <a:effectRef idx="1">
              <a:schemeClr val="accent1"/>
            </a:effectRef>
            <a:fontRef idx="minor">
              <a:schemeClr val="tx1"/>
            </a:fontRef>
          </p:style>
        </p:cxnSp>
        <p:sp>
          <p:nvSpPr>
            <p:cNvPr id="69" name="Oval 68"/>
            <p:cNvSpPr/>
            <p:nvPr/>
          </p:nvSpPr>
          <p:spPr>
            <a:xfrm>
              <a:off x="4430659" y="2839969"/>
              <a:ext cx="158783" cy="19538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0" name="Oval 69"/>
            <p:cNvSpPr/>
            <p:nvPr/>
          </p:nvSpPr>
          <p:spPr>
            <a:xfrm>
              <a:off x="5176173" y="2839969"/>
              <a:ext cx="158783" cy="19538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1" name="Oval 70"/>
            <p:cNvSpPr/>
            <p:nvPr/>
          </p:nvSpPr>
          <p:spPr>
            <a:xfrm>
              <a:off x="5176173" y="4200989"/>
              <a:ext cx="158783" cy="19538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2" name="Oval 71"/>
            <p:cNvSpPr/>
            <p:nvPr/>
          </p:nvSpPr>
          <p:spPr>
            <a:xfrm>
              <a:off x="4218521" y="4500974"/>
              <a:ext cx="158783" cy="19538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3" name="Oval 72"/>
            <p:cNvSpPr/>
            <p:nvPr/>
          </p:nvSpPr>
          <p:spPr>
            <a:xfrm>
              <a:off x="6381267" y="3180048"/>
              <a:ext cx="158783" cy="19538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4" name="Oval 73"/>
            <p:cNvSpPr/>
            <p:nvPr/>
          </p:nvSpPr>
          <p:spPr>
            <a:xfrm>
              <a:off x="5414457" y="2839969"/>
              <a:ext cx="158783" cy="19538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Oval 74"/>
            <p:cNvSpPr/>
            <p:nvPr/>
          </p:nvSpPr>
          <p:spPr>
            <a:xfrm>
              <a:off x="6636822" y="2839969"/>
              <a:ext cx="158783" cy="195385"/>
            </a:xfrm>
            <a:prstGeom prst="ellipse">
              <a:avLst/>
            </a:prstGeom>
            <a:solidFill>
              <a:srgbClr val="FEF4EC"/>
            </a:solidFill>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6" name="Oval 75"/>
            <p:cNvSpPr/>
            <p:nvPr/>
          </p:nvSpPr>
          <p:spPr>
            <a:xfrm>
              <a:off x="6876094" y="2839969"/>
              <a:ext cx="158783" cy="195385"/>
            </a:xfrm>
            <a:prstGeom prst="ellipse">
              <a:avLst/>
            </a:prstGeom>
            <a:solidFill>
              <a:srgbClr val="FEF4EC"/>
            </a:solidFill>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7" name="Oval 76"/>
            <p:cNvSpPr/>
            <p:nvPr/>
          </p:nvSpPr>
          <p:spPr>
            <a:xfrm>
              <a:off x="7112765" y="2839969"/>
              <a:ext cx="158783" cy="195385"/>
            </a:xfrm>
            <a:prstGeom prst="ellipse">
              <a:avLst/>
            </a:prstGeom>
            <a:solidFill>
              <a:srgbClr val="FEF4EC"/>
            </a:solidFill>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 name="Oval 77"/>
            <p:cNvSpPr/>
            <p:nvPr/>
          </p:nvSpPr>
          <p:spPr>
            <a:xfrm>
              <a:off x="5657638" y="2839969"/>
              <a:ext cx="158783" cy="19538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 name="Oval 78"/>
            <p:cNvSpPr/>
            <p:nvPr/>
          </p:nvSpPr>
          <p:spPr>
            <a:xfrm>
              <a:off x="7348528" y="2839969"/>
              <a:ext cx="158783" cy="195385"/>
            </a:xfrm>
            <a:prstGeom prst="ellipse">
              <a:avLst/>
            </a:prstGeom>
            <a:solidFill>
              <a:srgbClr val="FEF4EC"/>
            </a:solidFill>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 name="Oval 79"/>
            <p:cNvSpPr/>
            <p:nvPr/>
          </p:nvSpPr>
          <p:spPr>
            <a:xfrm>
              <a:off x="5414457" y="3867446"/>
              <a:ext cx="158783" cy="19538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1" name="Oval 80"/>
            <p:cNvSpPr/>
            <p:nvPr/>
          </p:nvSpPr>
          <p:spPr>
            <a:xfrm>
              <a:off x="5176173" y="3867446"/>
              <a:ext cx="158783" cy="19538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 name="Oval 81"/>
            <p:cNvSpPr/>
            <p:nvPr/>
          </p:nvSpPr>
          <p:spPr>
            <a:xfrm>
              <a:off x="4679535" y="3868669"/>
              <a:ext cx="419190" cy="19416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 name="Oval 82"/>
            <p:cNvSpPr/>
            <p:nvPr/>
          </p:nvSpPr>
          <p:spPr>
            <a:xfrm>
              <a:off x="3968118" y="4200989"/>
              <a:ext cx="158783" cy="19538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4" name="Oval 83"/>
            <p:cNvSpPr/>
            <p:nvPr/>
          </p:nvSpPr>
          <p:spPr>
            <a:xfrm>
              <a:off x="4218521" y="4200989"/>
              <a:ext cx="158783" cy="19538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 name="Oval 84"/>
            <p:cNvSpPr/>
            <p:nvPr/>
          </p:nvSpPr>
          <p:spPr>
            <a:xfrm>
              <a:off x="5657638" y="3867446"/>
              <a:ext cx="158783" cy="19538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 name="Oval 85"/>
            <p:cNvSpPr/>
            <p:nvPr/>
          </p:nvSpPr>
          <p:spPr>
            <a:xfrm>
              <a:off x="4920417" y="3180048"/>
              <a:ext cx="158783" cy="19538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 name="Oval 86"/>
            <p:cNvSpPr/>
            <p:nvPr/>
          </p:nvSpPr>
          <p:spPr>
            <a:xfrm>
              <a:off x="5657638" y="4200989"/>
              <a:ext cx="158783" cy="19538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8" name="Oval 87"/>
            <p:cNvSpPr/>
            <p:nvPr/>
          </p:nvSpPr>
          <p:spPr>
            <a:xfrm>
              <a:off x="5414457" y="4200989"/>
              <a:ext cx="158783" cy="19538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9" name="Oval 88"/>
            <p:cNvSpPr/>
            <p:nvPr/>
          </p:nvSpPr>
          <p:spPr>
            <a:xfrm>
              <a:off x="6636822" y="3180048"/>
              <a:ext cx="158783" cy="195385"/>
            </a:xfrm>
            <a:prstGeom prst="ellipse">
              <a:avLst/>
            </a:prstGeom>
            <a:solidFill>
              <a:srgbClr val="FEF4EC"/>
            </a:solidFill>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0" name="Oval 89"/>
            <p:cNvSpPr/>
            <p:nvPr/>
          </p:nvSpPr>
          <p:spPr>
            <a:xfrm>
              <a:off x="6876094" y="3180048"/>
              <a:ext cx="158783" cy="195385"/>
            </a:xfrm>
            <a:prstGeom prst="ellipse">
              <a:avLst/>
            </a:prstGeom>
            <a:solidFill>
              <a:srgbClr val="FEF4EC"/>
            </a:solidFill>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1" name="Oval 90"/>
            <p:cNvSpPr/>
            <p:nvPr/>
          </p:nvSpPr>
          <p:spPr>
            <a:xfrm>
              <a:off x="7112765" y="3180048"/>
              <a:ext cx="158783" cy="195385"/>
            </a:xfrm>
            <a:prstGeom prst="ellipse">
              <a:avLst/>
            </a:prstGeom>
            <a:solidFill>
              <a:srgbClr val="FEF4EC"/>
            </a:solidFill>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2" name="Oval 91"/>
            <p:cNvSpPr/>
            <p:nvPr/>
          </p:nvSpPr>
          <p:spPr>
            <a:xfrm>
              <a:off x="7348528" y="3180048"/>
              <a:ext cx="158783" cy="195385"/>
            </a:xfrm>
            <a:prstGeom prst="ellipse">
              <a:avLst/>
            </a:prstGeom>
            <a:solidFill>
              <a:srgbClr val="FEF4EC"/>
            </a:solidFill>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3" name="Oval 92"/>
            <p:cNvSpPr/>
            <p:nvPr/>
          </p:nvSpPr>
          <p:spPr>
            <a:xfrm>
              <a:off x="6381267" y="3527827"/>
              <a:ext cx="158783" cy="19538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4" name="Oval 93"/>
            <p:cNvSpPr/>
            <p:nvPr/>
          </p:nvSpPr>
          <p:spPr>
            <a:xfrm>
              <a:off x="4920417" y="3527827"/>
              <a:ext cx="158783" cy="19538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5" name="Oval 94"/>
            <p:cNvSpPr/>
            <p:nvPr/>
          </p:nvSpPr>
          <p:spPr>
            <a:xfrm>
              <a:off x="6636822" y="3527827"/>
              <a:ext cx="158783" cy="195385"/>
            </a:xfrm>
            <a:prstGeom prst="ellipse">
              <a:avLst/>
            </a:prstGeom>
            <a:solidFill>
              <a:srgbClr val="FEF4EC"/>
            </a:solidFill>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Oval 95"/>
            <p:cNvSpPr/>
            <p:nvPr/>
          </p:nvSpPr>
          <p:spPr>
            <a:xfrm>
              <a:off x="6876094" y="3527827"/>
              <a:ext cx="158783" cy="195385"/>
            </a:xfrm>
            <a:prstGeom prst="ellipse">
              <a:avLst/>
            </a:prstGeom>
            <a:solidFill>
              <a:srgbClr val="FEF4EC"/>
            </a:solidFill>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7" name="Oval 96"/>
            <p:cNvSpPr/>
            <p:nvPr/>
          </p:nvSpPr>
          <p:spPr>
            <a:xfrm>
              <a:off x="7112765" y="3527827"/>
              <a:ext cx="158783" cy="195385"/>
            </a:xfrm>
            <a:prstGeom prst="ellipse">
              <a:avLst/>
            </a:prstGeom>
            <a:solidFill>
              <a:srgbClr val="FEF4EC"/>
            </a:solidFill>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8" name="Oval 97"/>
            <p:cNvSpPr/>
            <p:nvPr/>
          </p:nvSpPr>
          <p:spPr>
            <a:xfrm>
              <a:off x="7348528" y="3527827"/>
              <a:ext cx="158783" cy="195385"/>
            </a:xfrm>
            <a:prstGeom prst="ellipse">
              <a:avLst/>
            </a:prstGeom>
            <a:solidFill>
              <a:srgbClr val="FEF4EC"/>
            </a:solidFill>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9" name="Oval 98"/>
            <p:cNvSpPr/>
            <p:nvPr/>
          </p:nvSpPr>
          <p:spPr>
            <a:xfrm>
              <a:off x="6636822" y="3867446"/>
              <a:ext cx="158783" cy="195385"/>
            </a:xfrm>
            <a:prstGeom prst="ellipse">
              <a:avLst/>
            </a:prstGeom>
            <a:solidFill>
              <a:srgbClr val="FEF4EC"/>
            </a:solidFill>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0" name="Oval 99"/>
            <p:cNvSpPr/>
            <p:nvPr/>
          </p:nvSpPr>
          <p:spPr>
            <a:xfrm>
              <a:off x="6876094" y="3867446"/>
              <a:ext cx="158783" cy="195385"/>
            </a:xfrm>
            <a:prstGeom prst="ellipse">
              <a:avLst/>
            </a:prstGeom>
            <a:solidFill>
              <a:srgbClr val="FEF4EC"/>
            </a:solidFill>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1" name="Oval 100"/>
            <p:cNvSpPr/>
            <p:nvPr/>
          </p:nvSpPr>
          <p:spPr>
            <a:xfrm>
              <a:off x="7112765" y="3867446"/>
              <a:ext cx="158783" cy="195385"/>
            </a:xfrm>
            <a:prstGeom prst="ellipse">
              <a:avLst/>
            </a:prstGeom>
            <a:solidFill>
              <a:srgbClr val="FEF4EC"/>
            </a:solidFill>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2" name="Oval 101"/>
            <p:cNvSpPr/>
            <p:nvPr/>
          </p:nvSpPr>
          <p:spPr>
            <a:xfrm>
              <a:off x="7348528" y="3867446"/>
              <a:ext cx="158783" cy="195385"/>
            </a:xfrm>
            <a:prstGeom prst="ellipse">
              <a:avLst/>
            </a:prstGeom>
            <a:solidFill>
              <a:srgbClr val="FEF4EC"/>
            </a:solidFill>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3" name="Oval 102"/>
            <p:cNvSpPr/>
            <p:nvPr/>
          </p:nvSpPr>
          <p:spPr>
            <a:xfrm>
              <a:off x="6636822" y="4200989"/>
              <a:ext cx="158783" cy="195385"/>
            </a:xfrm>
            <a:prstGeom prst="ellipse">
              <a:avLst/>
            </a:prstGeom>
            <a:solidFill>
              <a:srgbClr val="FEF4EC"/>
            </a:solidFill>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4" name="Oval 103"/>
            <p:cNvSpPr/>
            <p:nvPr/>
          </p:nvSpPr>
          <p:spPr>
            <a:xfrm>
              <a:off x="6876094" y="4200989"/>
              <a:ext cx="158783" cy="195385"/>
            </a:xfrm>
            <a:prstGeom prst="ellipse">
              <a:avLst/>
            </a:prstGeom>
            <a:solidFill>
              <a:srgbClr val="FEF4EC"/>
            </a:solidFill>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5" name="Oval 104"/>
            <p:cNvSpPr/>
            <p:nvPr/>
          </p:nvSpPr>
          <p:spPr>
            <a:xfrm>
              <a:off x="7112765" y="4200989"/>
              <a:ext cx="158783" cy="195385"/>
            </a:xfrm>
            <a:prstGeom prst="ellipse">
              <a:avLst/>
            </a:prstGeom>
            <a:solidFill>
              <a:srgbClr val="FEF4EC"/>
            </a:solidFill>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6" name="Oval 105"/>
            <p:cNvSpPr/>
            <p:nvPr/>
          </p:nvSpPr>
          <p:spPr>
            <a:xfrm>
              <a:off x="7348528" y="4200989"/>
              <a:ext cx="158783" cy="195385"/>
            </a:xfrm>
            <a:prstGeom prst="ellipse">
              <a:avLst/>
            </a:prstGeom>
            <a:solidFill>
              <a:srgbClr val="FEF4EC"/>
            </a:solidFill>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7" name="Oval 106"/>
            <p:cNvSpPr/>
            <p:nvPr/>
          </p:nvSpPr>
          <p:spPr>
            <a:xfrm>
              <a:off x="6636822" y="4500974"/>
              <a:ext cx="158783" cy="195385"/>
            </a:xfrm>
            <a:prstGeom prst="ellipse">
              <a:avLst/>
            </a:prstGeom>
            <a:solidFill>
              <a:srgbClr val="FEF4EC"/>
            </a:solidFill>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8" name="Oval 107"/>
            <p:cNvSpPr/>
            <p:nvPr/>
          </p:nvSpPr>
          <p:spPr>
            <a:xfrm>
              <a:off x="6876094" y="4500974"/>
              <a:ext cx="158783" cy="195385"/>
            </a:xfrm>
            <a:prstGeom prst="ellipse">
              <a:avLst/>
            </a:prstGeom>
            <a:solidFill>
              <a:srgbClr val="FEF4EC"/>
            </a:solidFill>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9" name="Oval 108"/>
            <p:cNvSpPr/>
            <p:nvPr/>
          </p:nvSpPr>
          <p:spPr>
            <a:xfrm>
              <a:off x="7112765" y="4500974"/>
              <a:ext cx="158783" cy="195385"/>
            </a:xfrm>
            <a:prstGeom prst="ellipse">
              <a:avLst/>
            </a:prstGeom>
            <a:solidFill>
              <a:srgbClr val="FEF4EC"/>
            </a:solidFill>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0" name="Oval 109"/>
            <p:cNvSpPr/>
            <p:nvPr/>
          </p:nvSpPr>
          <p:spPr>
            <a:xfrm>
              <a:off x="7348528" y="4500974"/>
              <a:ext cx="158783" cy="195385"/>
            </a:xfrm>
            <a:prstGeom prst="ellipse">
              <a:avLst/>
            </a:prstGeom>
            <a:solidFill>
              <a:srgbClr val="FEF4EC"/>
            </a:solidFill>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1" name="Oval 110"/>
            <p:cNvSpPr/>
            <p:nvPr/>
          </p:nvSpPr>
          <p:spPr>
            <a:xfrm>
              <a:off x="5176173" y="4500974"/>
              <a:ext cx="158783" cy="19538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2" name="Oval 111"/>
            <p:cNvSpPr/>
            <p:nvPr/>
          </p:nvSpPr>
          <p:spPr>
            <a:xfrm>
              <a:off x="5657638" y="4500974"/>
              <a:ext cx="158783" cy="19538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3" name="Oval 112"/>
            <p:cNvSpPr/>
            <p:nvPr/>
          </p:nvSpPr>
          <p:spPr>
            <a:xfrm>
              <a:off x="5414457" y="4500974"/>
              <a:ext cx="158783" cy="19538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4" name="Oval 113"/>
            <p:cNvSpPr/>
            <p:nvPr/>
          </p:nvSpPr>
          <p:spPr>
            <a:xfrm>
              <a:off x="3968118" y="4500974"/>
              <a:ext cx="158783" cy="19538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5" name="Freeform 114"/>
            <p:cNvSpPr/>
            <p:nvPr/>
          </p:nvSpPr>
          <p:spPr>
            <a:xfrm>
              <a:off x="8019150" y="1695949"/>
              <a:ext cx="1000370" cy="3133969"/>
            </a:xfrm>
            <a:custGeom>
              <a:avLst/>
              <a:gdLst>
                <a:gd name="connsiteX0" fmla="*/ 0 w 1000370"/>
                <a:gd name="connsiteY0" fmla="*/ 3133969 h 3133969"/>
                <a:gd name="connsiteX1" fmla="*/ 0 w 1000370"/>
                <a:gd name="connsiteY1" fmla="*/ 1101969 h 3133969"/>
                <a:gd name="connsiteX2" fmla="*/ 844062 w 1000370"/>
                <a:gd name="connsiteY2" fmla="*/ 336062 h 3133969"/>
                <a:gd name="connsiteX3" fmla="*/ 844062 w 1000370"/>
                <a:gd name="connsiteY3" fmla="*/ 117231 h 3133969"/>
                <a:gd name="connsiteX4" fmla="*/ 1000370 w 1000370"/>
                <a:gd name="connsiteY4" fmla="*/ 0 h 3133969"/>
                <a:gd name="connsiteX5" fmla="*/ 1000370 w 1000370"/>
                <a:gd name="connsiteY5" fmla="*/ 2282092 h 3133969"/>
                <a:gd name="connsiteX6" fmla="*/ 0 w 1000370"/>
                <a:gd name="connsiteY6" fmla="*/ 3133969 h 313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370" h="3133969">
                  <a:moveTo>
                    <a:pt x="0" y="3133969"/>
                  </a:moveTo>
                  <a:lnTo>
                    <a:pt x="0" y="1101969"/>
                  </a:lnTo>
                  <a:lnTo>
                    <a:pt x="844062" y="336062"/>
                  </a:lnTo>
                  <a:lnTo>
                    <a:pt x="844062" y="117231"/>
                  </a:lnTo>
                  <a:lnTo>
                    <a:pt x="1000370" y="0"/>
                  </a:lnTo>
                  <a:lnTo>
                    <a:pt x="1000370" y="2282092"/>
                  </a:lnTo>
                  <a:lnTo>
                    <a:pt x="0" y="3133969"/>
                  </a:lnTo>
                  <a:close/>
                </a:path>
              </a:pathLst>
            </a:cu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6" name="TextBox 115"/>
            <p:cNvSpPr txBox="1"/>
            <p:nvPr/>
          </p:nvSpPr>
          <p:spPr>
            <a:xfrm>
              <a:off x="353247" y="2345385"/>
              <a:ext cx="2872197" cy="276999"/>
            </a:xfrm>
            <a:prstGeom prst="rect">
              <a:avLst/>
            </a:prstGeom>
            <a:noFill/>
          </p:spPr>
          <p:txBody>
            <a:bodyPr wrap="none" rtlCol="0">
              <a:spAutoFit/>
            </a:bodyPr>
            <a:lstStyle/>
            <a:p>
              <a:r>
                <a:rPr lang="en-US" sz="1200" dirty="0" smtClean="0">
                  <a:solidFill>
                    <a:schemeClr val="accent1"/>
                  </a:solidFill>
                </a:rPr>
                <a:t>Use Cases: </a:t>
              </a:r>
              <a:r>
                <a:rPr lang="en-US" sz="1200" dirty="0" smtClean="0">
                  <a:solidFill>
                    <a:srgbClr val="FF0000"/>
                  </a:solidFill>
                </a:rPr>
                <a:t>(</a:t>
              </a:r>
              <a:r>
                <a:rPr lang="en-US" sz="1200" b="1" dirty="0" smtClean="0">
                  <a:solidFill>
                    <a:srgbClr val="FF0000"/>
                  </a:solidFill>
                </a:rPr>
                <a:t>DoD only</a:t>
              </a:r>
              <a:r>
                <a:rPr lang="en-US" sz="1200" dirty="0" smtClean="0">
                  <a:solidFill>
                    <a:srgbClr val="FF0000"/>
                  </a:solidFill>
                </a:rPr>
                <a:t>) </a:t>
              </a:r>
              <a:r>
                <a:rPr lang="en-US" sz="1200" dirty="0" smtClean="0"/>
                <a:t>or </a:t>
              </a:r>
              <a:r>
                <a:rPr lang="en-US" sz="1200" dirty="0" smtClean="0">
                  <a:solidFill>
                    <a:schemeClr val="accent1"/>
                  </a:solidFill>
                </a:rPr>
                <a:t>(</a:t>
              </a:r>
              <a:r>
                <a:rPr lang="en-US" sz="1200" b="1" dirty="0" smtClean="0">
                  <a:solidFill>
                    <a:schemeClr val="accent1"/>
                  </a:solidFill>
                </a:rPr>
                <a:t>Broader market</a:t>
              </a:r>
              <a:r>
                <a:rPr lang="en-US" sz="1200" dirty="0" smtClean="0">
                  <a:solidFill>
                    <a:schemeClr val="accent1"/>
                  </a:solidFill>
                </a:rPr>
                <a:t>)</a:t>
              </a:r>
              <a:endParaRPr lang="en-US" sz="1200" dirty="0">
                <a:solidFill>
                  <a:schemeClr val="accent1"/>
                </a:solidFill>
              </a:endParaRPr>
            </a:p>
          </p:txBody>
        </p:sp>
        <p:sp>
          <p:nvSpPr>
            <p:cNvPr id="117" name="TextBox 116"/>
            <p:cNvSpPr txBox="1"/>
            <p:nvPr/>
          </p:nvSpPr>
          <p:spPr>
            <a:xfrm>
              <a:off x="353247" y="5158164"/>
              <a:ext cx="2442079" cy="646331"/>
            </a:xfrm>
            <a:prstGeom prst="rect">
              <a:avLst/>
            </a:prstGeom>
            <a:noFill/>
          </p:spPr>
          <p:txBody>
            <a:bodyPr wrap="none" rtlCol="0">
              <a:spAutoFit/>
            </a:bodyPr>
            <a:lstStyle/>
            <a:p>
              <a:r>
                <a:rPr lang="en-US" sz="1200" dirty="0" smtClean="0">
                  <a:solidFill>
                    <a:schemeClr val="accent1"/>
                  </a:solidFill>
                </a:rPr>
                <a:t>Approaching this from the broadest </a:t>
              </a:r>
            </a:p>
            <a:p>
              <a:r>
                <a:rPr lang="en-US" sz="1200" dirty="0" smtClean="0">
                  <a:solidFill>
                    <a:schemeClr val="accent1"/>
                  </a:solidFill>
                </a:rPr>
                <a:t>market gets us:</a:t>
              </a:r>
            </a:p>
            <a:p>
              <a:endParaRPr lang="en-US" sz="1200" dirty="0"/>
            </a:p>
          </p:txBody>
        </p:sp>
        <p:sp>
          <p:nvSpPr>
            <p:cNvPr id="118" name="Rectangle 117"/>
            <p:cNvSpPr/>
            <p:nvPr/>
          </p:nvSpPr>
          <p:spPr>
            <a:xfrm>
              <a:off x="3048264" y="5158164"/>
              <a:ext cx="5018886" cy="32043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9" name="Oval 118"/>
            <p:cNvSpPr/>
            <p:nvPr/>
          </p:nvSpPr>
          <p:spPr>
            <a:xfrm>
              <a:off x="4213233" y="5217448"/>
              <a:ext cx="158783" cy="19538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0" name="Oval 119"/>
            <p:cNvSpPr/>
            <p:nvPr/>
          </p:nvSpPr>
          <p:spPr>
            <a:xfrm>
              <a:off x="6631534" y="5217448"/>
              <a:ext cx="158783" cy="195385"/>
            </a:xfrm>
            <a:prstGeom prst="ellipse">
              <a:avLst/>
            </a:prstGeom>
            <a:solidFill>
              <a:srgbClr val="FEF4EC"/>
            </a:solidFill>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1" name="Oval 120"/>
            <p:cNvSpPr/>
            <p:nvPr/>
          </p:nvSpPr>
          <p:spPr>
            <a:xfrm>
              <a:off x="6870806" y="5217448"/>
              <a:ext cx="158783" cy="195385"/>
            </a:xfrm>
            <a:prstGeom prst="ellipse">
              <a:avLst/>
            </a:prstGeom>
            <a:solidFill>
              <a:srgbClr val="FEF4EC"/>
            </a:solidFill>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2" name="Oval 121"/>
            <p:cNvSpPr/>
            <p:nvPr/>
          </p:nvSpPr>
          <p:spPr>
            <a:xfrm>
              <a:off x="7107477" y="5217448"/>
              <a:ext cx="158783" cy="195385"/>
            </a:xfrm>
            <a:prstGeom prst="ellipse">
              <a:avLst/>
            </a:prstGeom>
            <a:solidFill>
              <a:srgbClr val="FEF4EC"/>
            </a:solidFill>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3" name="Oval 122"/>
            <p:cNvSpPr/>
            <p:nvPr/>
          </p:nvSpPr>
          <p:spPr>
            <a:xfrm>
              <a:off x="7343240" y="5217448"/>
              <a:ext cx="158783" cy="195385"/>
            </a:xfrm>
            <a:prstGeom prst="ellipse">
              <a:avLst/>
            </a:prstGeom>
            <a:solidFill>
              <a:srgbClr val="FEF4EC"/>
            </a:solidFill>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4" name="Oval 123"/>
            <p:cNvSpPr/>
            <p:nvPr/>
          </p:nvSpPr>
          <p:spPr>
            <a:xfrm>
              <a:off x="5170885" y="5217448"/>
              <a:ext cx="158783" cy="19538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5" name="Oval 124"/>
            <p:cNvSpPr/>
            <p:nvPr/>
          </p:nvSpPr>
          <p:spPr>
            <a:xfrm>
              <a:off x="5652350" y="5217448"/>
              <a:ext cx="158783" cy="19538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6" name="Oval 125"/>
            <p:cNvSpPr/>
            <p:nvPr/>
          </p:nvSpPr>
          <p:spPr>
            <a:xfrm>
              <a:off x="5409169" y="5217448"/>
              <a:ext cx="158783" cy="19538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7" name="Oval 126"/>
            <p:cNvSpPr/>
            <p:nvPr/>
          </p:nvSpPr>
          <p:spPr>
            <a:xfrm>
              <a:off x="3962830" y="5217448"/>
              <a:ext cx="158783" cy="19538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8" name="Oval 127"/>
            <p:cNvSpPr/>
            <p:nvPr/>
          </p:nvSpPr>
          <p:spPr>
            <a:xfrm>
              <a:off x="7595468" y="5217448"/>
              <a:ext cx="158783" cy="195385"/>
            </a:xfrm>
            <a:prstGeom prst="ellipse">
              <a:avLst/>
            </a:prstGeom>
            <a:solidFill>
              <a:srgbClr val="FEF4EC"/>
            </a:solidFill>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9" name="Oval 128"/>
            <p:cNvSpPr/>
            <p:nvPr/>
          </p:nvSpPr>
          <p:spPr>
            <a:xfrm>
              <a:off x="4658250" y="5214218"/>
              <a:ext cx="419190" cy="19416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0" name="TextBox 129"/>
            <p:cNvSpPr txBox="1"/>
            <p:nvPr/>
          </p:nvSpPr>
          <p:spPr>
            <a:xfrm>
              <a:off x="3859760" y="5525143"/>
              <a:ext cx="1340432" cy="246221"/>
            </a:xfrm>
            <a:prstGeom prst="rect">
              <a:avLst/>
            </a:prstGeom>
            <a:noFill/>
          </p:spPr>
          <p:txBody>
            <a:bodyPr wrap="none" rtlCol="0">
              <a:spAutoFit/>
            </a:bodyPr>
            <a:lstStyle/>
            <a:p>
              <a:r>
                <a:rPr lang="en-US" sz="1000" dirty="0" smtClean="0">
                  <a:solidFill>
                    <a:schemeClr val="accent1"/>
                  </a:solidFill>
                </a:rPr>
                <a:t>Credential Generation</a:t>
              </a:r>
              <a:endParaRPr lang="en-US" sz="1000" dirty="0">
                <a:solidFill>
                  <a:schemeClr val="accent1"/>
                </a:solidFill>
              </a:endParaRPr>
            </a:p>
          </p:txBody>
        </p:sp>
        <p:sp>
          <p:nvSpPr>
            <p:cNvPr id="131" name="TextBox 130"/>
            <p:cNvSpPr txBox="1"/>
            <p:nvPr/>
          </p:nvSpPr>
          <p:spPr>
            <a:xfrm>
              <a:off x="5332420" y="5525143"/>
              <a:ext cx="1152880" cy="246221"/>
            </a:xfrm>
            <a:prstGeom prst="rect">
              <a:avLst/>
            </a:prstGeom>
            <a:noFill/>
          </p:spPr>
          <p:txBody>
            <a:bodyPr wrap="none" rtlCol="0">
              <a:spAutoFit/>
            </a:bodyPr>
            <a:lstStyle/>
            <a:p>
              <a:r>
                <a:rPr lang="en-US" sz="1000" dirty="0" smtClean="0">
                  <a:solidFill>
                    <a:schemeClr val="accent1"/>
                  </a:solidFill>
                </a:rPr>
                <a:t>Credential Storage</a:t>
              </a:r>
              <a:endParaRPr lang="en-US" sz="1000" dirty="0">
                <a:solidFill>
                  <a:schemeClr val="accent1"/>
                </a:solidFill>
              </a:endParaRPr>
            </a:p>
          </p:txBody>
        </p:sp>
        <p:sp>
          <p:nvSpPr>
            <p:cNvPr id="132" name="TextBox 131"/>
            <p:cNvSpPr txBox="1"/>
            <p:nvPr/>
          </p:nvSpPr>
          <p:spPr>
            <a:xfrm>
              <a:off x="6762321" y="5525143"/>
              <a:ext cx="1051891" cy="246221"/>
            </a:xfrm>
            <a:prstGeom prst="rect">
              <a:avLst/>
            </a:prstGeom>
            <a:noFill/>
          </p:spPr>
          <p:txBody>
            <a:bodyPr wrap="none" rtlCol="0">
              <a:spAutoFit/>
            </a:bodyPr>
            <a:lstStyle/>
            <a:p>
              <a:r>
                <a:rPr lang="en-US" sz="1000" dirty="0" smtClean="0">
                  <a:solidFill>
                    <a:schemeClr val="accent1"/>
                  </a:solidFill>
                </a:rPr>
                <a:t>Consuming Apps</a:t>
              </a:r>
              <a:endParaRPr lang="en-US" sz="1000" dirty="0">
                <a:solidFill>
                  <a:schemeClr val="accent1"/>
                </a:solidFill>
              </a:endParaRPr>
            </a:p>
          </p:txBody>
        </p:sp>
        <p:cxnSp>
          <p:nvCxnSpPr>
            <p:cNvPr id="133" name="Straight Connector 132"/>
            <p:cNvCxnSpPr/>
            <p:nvPr/>
          </p:nvCxnSpPr>
          <p:spPr>
            <a:xfrm>
              <a:off x="8081279" y="4915360"/>
              <a:ext cx="0" cy="326817"/>
            </a:xfrm>
            <a:prstGeom prst="line">
              <a:avLst/>
            </a:prstGeom>
            <a:ln w="6350"/>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flipH="1">
              <a:off x="3916753" y="4949384"/>
              <a:ext cx="289340" cy="230381"/>
            </a:xfrm>
            <a:prstGeom prst="line">
              <a:avLst/>
            </a:prstGeom>
            <a:ln w="6350"/>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a:off x="3317517" y="4947149"/>
              <a:ext cx="4777892" cy="1146"/>
            </a:xfrm>
            <a:prstGeom prst="line">
              <a:avLst/>
            </a:prstGeom>
            <a:ln w="6350"/>
            <a:effectLst/>
          </p:spPr>
          <p:style>
            <a:lnRef idx="2">
              <a:schemeClr val="accent1"/>
            </a:lnRef>
            <a:fillRef idx="0">
              <a:schemeClr val="accent1"/>
            </a:fillRef>
            <a:effectRef idx="1">
              <a:schemeClr val="accent1"/>
            </a:effectRef>
            <a:fontRef idx="minor">
              <a:schemeClr val="tx1"/>
            </a:fontRef>
          </p:style>
        </p:cxnSp>
        <p:sp>
          <p:nvSpPr>
            <p:cNvPr id="136" name="Oval 135"/>
            <p:cNvSpPr/>
            <p:nvPr/>
          </p:nvSpPr>
          <p:spPr>
            <a:xfrm>
              <a:off x="6138278" y="2843872"/>
              <a:ext cx="158783" cy="19538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7" name="Rectangle 136"/>
            <p:cNvSpPr/>
            <p:nvPr/>
          </p:nvSpPr>
          <p:spPr>
            <a:xfrm>
              <a:off x="3936000" y="1797567"/>
              <a:ext cx="854832" cy="22657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8" name="Rectangle 137"/>
            <p:cNvSpPr/>
            <p:nvPr/>
          </p:nvSpPr>
          <p:spPr>
            <a:xfrm>
              <a:off x="277047" y="2851073"/>
              <a:ext cx="3184769" cy="2092881"/>
            </a:xfrm>
            <a:prstGeom prst="rect">
              <a:avLst/>
            </a:prstGeom>
          </p:spPr>
          <p:txBody>
            <a:bodyPr wrap="square">
              <a:spAutoFit/>
            </a:bodyPr>
            <a:lstStyle/>
            <a:p>
              <a:pPr marL="285750" indent="-285750">
                <a:buClr>
                  <a:schemeClr val="tx2">
                    <a:lumMod val="60000"/>
                    <a:lumOff val="40000"/>
                  </a:schemeClr>
                </a:buClr>
                <a:buFont typeface="Wingdings" panose="05000000000000000000" pitchFamily="2" charset="2"/>
                <a:buChar char="§"/>
              </a:pPr>
              <a:r>
                <a:rPr lang="en-US" sz="1000" b="1" dirty="0">
                  <a:solidFill>
                    <a:srgbClr val="FF0000"/>
                  </a:solidFill>
                  <a:latin typeface="Arial Narrow"/>
                  <a:cs typeface="Arial Narrow"/>
                </a:rPr>
                <a:t>USB side-loading of credentials</a:t>
              </a:r>
            </a:p>
            <a:p>
              <a:pPr>
                <a:buClr>
                  <a:schemeClr val="tx2">
                    <a:lumMod val="60000"/>
                    <a:lumOff val="40000"/>
                  </a:schemeClr>
                </a:buClr>
              </a:pPr>
              <a:r>
                <a:rPr lang="en-US" sz="1000" dirty="0">
                  <a:latin typeface="Arial Narrow"/>
                  <a:cs typeface="Arial Narrow"/>
                </a:rPr>
                <a:t>	</a:t>
              </a:r>
              <a:endParaRPr lang="en-US" sz="1000" dirty="0" smtClean="0">
                <a:latin typeface="Arial Narrow"/>
                <a:cs typeface="Arial Narrow"/>
              </a:endParaRPr>
            </a:p>
            <a:p>
              <a:pPr>
                <a:buClr>
                  <a:schemeClr val="tx2">
                    <a:lumMod val="60000"/>
                    <a:lumOff val="40000"/>
                  </a:schemeClr>
                </a:buClr>
              </a:pPr>
              <a:endParaRPr lang="en-US" sz="1000" dirty="0">
                <a:latin typeface="Arial Narrow"/>
                <a:cs typeface="Arial Narrow"/>
              </a:endParaRPr>
            </a:p>
            <a:p>
              <a:pPr marL="285750" indent="-285750">
                <a:buClr>
                  <a:schemeClr val="tx2">
                    <a:lumMod val="60000"/>
                    <a:lumOff val="40000"/>
                  </a:schemeClr>
                </a:buClr>
                <a:buFont typeface="Wingdings" panose="05000000000000000000" pitchFamily="2" charset="2"/>
                <a:buChar char="§"/>
              </a:pPr>
              <a:r>
                <a:rPr lang="en-US" sz="1000" b="1" dirty="0">
                  <a:solidFill>
                    <a:srgbClr val="FF0000"/>
                  </a:solidFill>
                  <a:latin typeface="Arial Narrow"/>
                  <a:cs typeface="Arial Narrow"/>
                </a:rPr>
                <a:t>External contact card reader</a:t>
              </a:r>
            </a:p>
            <a:p>
              <a:pPr>
                <a:buClr>
                  <a:schemeClr val="tx2">
                    <a:lumMod val="60000"/>
                    <a:lumOff val="40000"/>
                  </a:schemeClr>
                </a:buClr>
              </a:pPr>
              <a:r>
                <a:rPr lang="en-US" sz="1000" dirty="0">
                  <a:latin typeface="Arial Narrow"/>
                  <a:cs typeface="Arial Narrow"/>
                </a:rPr>
                <a:t>	</a:t>
              </a:r>
            </a:p>
            <a:p>
              <a:pPr marL="285750" indent="-285750">
                <a:buClr>
                  <a:schemeClr val="tx2">
                    <a:lumMod val="60000"/>
                    <a:lumOff val="40000"/>
                  </a:schemeClr>
                </a:buClr>
                <a:buFont typeface="Wingdings" panose="05000000000000000000" pitchFamily="2" charset="2"/>
                <a:buChar char="§"/>
              </a:pPr>
              <a:r>
                <a:rPr lang="en-US" sz="1000" b="1" dirty="0">
                  <a:solidFill>
                    <a:srgbClr val="FF0000"/>
                  </a:solidFill>
                  <a:latin typeface="Arial Narrow"/>
                  <a:cs typeface="Arial Narrow"/>
                </a:rPr>
                <a:t>Phone as NFC CAC/PIV reader</a:t>
              </a:r>
            </a:p>
            <a:p>
              <a:pPr>
                <a:buClr>
                  <a:schemeClr val="tx2">
                    <a:lumMod val="60000"/>
                    <a:lumOff val="40000"/>
                  </a:schemeClr>
                </a:buClr>
              </a:pPr>
              <a:r>
                <a:rPr lang="en-US" sz="1000" dirty="0">
                  <a:latin typeface="Arial Narrow"/>
                  <a:cs typeface="Arial Narrow"/>
                </a:rPr>
                <a:t>	</a:t>
              </a:r>
            </a:p>
            <a:p>
              <a:pPr marL="285750" indent="-285750">
                <a:buClr>
                  <a:schemeClr val="tx2">
                    <a:lumMod val="60000"/>
                    <a:lumOff val="40000"/>
                  </a:schemeClr>
                </a:buClr>
                <a:buFont typeface="Wingdings" panose="05000000000000000000" pitchFamily="2" charset="2"/>
                <a:buChar char="§"/>
              </a:pPr>
              <a:r>
                <a:rPr lang="en-US" sz="1000" b="1" dirty="0">
                  <a:solidFill>
                    <a:schemeClr val="accent1"/>
                  </a:solidFill>
                  <a:latin typeface="Arial Narrow"/>
                  <a:cs typeface="Arial Narrow"/>
                </a:rPr>
                <a:t>Phone + NFC card create derived credentials</a:t>
              </a:r>
            </a:p>
            <a:p>
              <a:pPr>
                <a:buClr>
                  <a:schemeClr val="tx2">
                    <a:lumMod val="60000"/>
                    <a:lumOff val="40000"/>
                  </a:schemeClr>
                </a:buClr>
              </a:pPr>
              <a:r>
                <a:rPr lang="en-US" sz="1000" dirty="0">
                  <a:latin typeface="Arial Narrow"/>
                  <a:cs typeface="Arial Narrow"/>
                </a:rPr>
                <a:t>	</a:t>
              </a:r>
            </a:p>
            <a:p>
              <a:pPr marL="285750" indent="-285750">
                <a:buClr>
                  <a:schemeClr val="tx2">
                    <a:lumMod val="60000"/>
                    <a:lumOff val="40000"/>
                  </a:schemeClr>
                </a:buClr>
                <a:buFont typeface="Wingdings" panose="05000000000000000000" pitchFamily="2" charset="2"/>
                <a:buChar char="§"/>
              </a:pPr>
              <a:r>
                <a:rPr lang="en-US" sz="1000" b="1" dirty="0">
                  <a:solidFill>
                    <a:srgbClr val="FF0000"/>
                  </a:solidFill>
                  <a:latin typeface="Arial Narrow"/>
                  <a:cs typeface="Arial Narrow"/>
                </a:rPr>
                <a:t>Cloud or server enrolls phone using CAC or </a:t>
              </a:r>
              <a:r>
                <a:rPr lang="en-US" sz="1000" b="1" dirty="0" smtClean="0">
                  <a:solidFill>
                    <a:srgbClr val="FF0000"/>
                  </a:solidFill>
                  <a:latin typeface="Arial Narrow"/>
                  <a:cs typeface="Arial Narrow"/>
                </a:rPr>
                <a:t>PIV</a:t>
              </a:r>
            </a:p>
            <a:p>
              <a:pPr>
                <a:buClr>
                  <a:schemeClr val="tx2">
                    <a:lumMod val="60000"/>
                    <a:lumOff val="40000"/>
                  </a:schemeClr>
                </a:buClr>
              </a:pPr>
              <a:r>
                <a:rPr lang="en-US" sz="1000" b="1" dirty="0">
                  <a:solidFill>
                    <a:srgbClr val="FF0000"/>
                  </a:solidFill>
                  <a:latin typeface="Arial Narrow"/>
                  <a:cs typeface="Arial Narrow"/>
                </a:rPr>
                <a:t> </a:t>
              </a:r>
              <a:r>
                <a:rPr lang="en-US" sz="1000" b="1" dirty="0" smtClean="0">
                  <a:solidFill>
                    <a:srgbClr val="FF0000"/>
                  </a:solidFill>
                  <a:latin typeface="Arial Narrow"/>
                  <a:cs typeface="Arial Narrow"/>
                </a:rPr>
                <a:t>          and PC enrollment station and  cloud</a:t>
              </a:r>
              <a:endParaRPr lang="en-US" sz="1000" b="1" dirty="0">
                <a:solidFill>
                  <a:srgbClr val="FF0000"/>
                </a:solidFill>
                <a:latin typeface="Arial Narrow"/>
                <a:cs typeface="Arial Narrow"/>
              </a:endParaRPr>
            </a:p>
            <a:p>
              <a:pPr>
                <a:buClr>
                  <a:schemeClr val="tx2">
                    <a:lumMod val="60000"/>
                    <a:lumOff val="40000"/>
                  </a:schemeClr>
                </a:buClr>
              </a:pPr>
              <a:r>
                <a:rPr lang="en-US" sz="1000" dirty="0">
                  <a:latin typeface="Arial Narrow"/>
                  <a:cs typeface="Arial Narrow"/>
                </a:rPr>
                <a:t>	</a:t>
              </a:r>
            </a:p>
            <a:p>
              <a:pPr marL="285750" indent="-285750">
                <a:buClr>
                  <a:schemeClr val="tx2">
                    <a:lumMod val="60000"/>
                    <a:lumOff val="40000"/>
                  </a:schemeClr>
                </a:buClr>
                <a:buFont typeface="Wingdings" panose="05000000000000000000" pitchFamily="2" charset="2"/>
                <a:buChar char="§"/>
              </a:pPr>
              <a:r>
                <a:rPr lang="en-US" sz="1000" b="1" dirty="0">
                  <a:solidFill>
                    <a:schemeClr val="accent1"/>
                  </a:solidFill>
                  <a:latin typeface="Arial Narrow"/>
                  <a:cs typeface="Arial Narrow"/>
                </a:rPr>
                <a:t>Soft certificates</a:t>
              </a:r>
            </a:p>
          </p:txBody>
        </p:sp>
        <p:cxnSp>
          <p:nvCxnSpPr>
            <p:cNvPr id="139" name="Straight Connector 138"/>
            <p:cNvCxnSpPr/>
            <p:nvPr/>
          </p:nvCxnSpPr>
          <p:spPr>
            <a:xfrm flipH="1">
              <a:off x="3759850" y="2065006"/>
              <a:ext cx="823581" cy="710383"/>
            </a:xfrm>
            <a:prstGeom prst="line">
              <a:avLst/>
            </a:prstGeom>
            <a:ln w="3175"/>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flipH="1">
              <a:off x="3522527" y="2065006"/>
              <a:ext cx="823581" cy="710383"/>
            </a:xfrm>
            <a:prstGeom prst="line">
              <a:avLst/>
            </a:prstGeom>
            <a:ln w="3175"/>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flipH="1">
              <a:off x="3280969" y="2065006"/>
              <a:ext cx="823581" cy="710383"/>
            </a:xfrm>
            <a:prstGeom prst="line">
              <a:avLst/>
            </a:prstGeom>
            <a:ln w="3175"/>
          </p:spPr>
          <p:style>
            <a:lnRef idx="2">
              <a:schemeClr val="accent1"/>
            </a:lnRef>
            <a:fillRef idx="0">
              <a:schemeClr val="accent1"/>
            </a:fillRef>
            <a:effectRef idx="1">
              <a:schemeClr val="accent1"/>
            </a:effectRef>
            <a:fontRef idx="minor">
              <a:schemeClr val="tx1"/>
            </a:fontRef>
          </p:style>
        </p:cxnSp>
        <p:sp>
          <p:nvSpPr>
            <p:cNvPr id="142" name="TextBox 141"/>
            <p:cNvSpPr txBox="1"/>
            <p:nvPr/>
          </p:nvSpPr>
          <p:spPr>
            <a:xfrm>
              <a:off x="1838189" y="842461"/>
              <a:ext cx="5572877" cy="523220"/>
            </a:xfrm>
            <a:prstGeom prst="rect">
              <a:avLst/>
            </a:prstGeom>
            <a:noFill/>
          </p:spPr>
          <p:txBody>
            <a:bodyPr wrap="none" rtlCol="0">
              <a:spAutoFit/>
            </a:bodyPr>
            <a:lstStyle/>
            <a:p>
              <a:r>
                <a:rPr lang="en-US" sz="2800" b="1" i="1" dirty="0" smtClean="0">
                  <a:solidFill>
                    <a:srgbClr val="008000"/>
                  </a:solidFill>
                  <a:latin typeface="Arial Narrow"/>
                  <a:cs typeface="Arial Narrow"/>
                </a:rPr>
                <a:t>‘Marketecture’ = Market + Architecture</a:t>
              </a:r>
              <a:endParaRPr lang="en-US" sz="2800" b="1" i="1" dirty="0">
                <a:solidFill>
                  <a:srgbClr val="008000"/>
                </a:solidFill>
                <a:latin typeface="Arial Narrow"/>
                <a:cs typeface="Arial Narrow"/>
              </a:endParaRPr>
            </a:p>
          </p:txBody>
        </p:sp>
        <p:sp>
          <p:nvSpPr>
            <p:cNvPr id="143" name="TextBox 142"/>
            <p:cNvSpPr txBox="1"/>
            <p:nvPr/>
          </p:nvSpPr>
          <p:spPr>
            <a:xfrm>
              <a:off x="3994962" y="1807938"/>
              <a:ext cx="867598" cy="215444"/>
            </a:xfrm>
            <a:prstGeom prst="rect">
              <a:avLst/>
            </a:prstGeom>
            <a:noFill/>
          </p:spPr>
          <p:txBody>
            <a:bodyPr wrap="square" rtlCol="0">
              <a:spAutoFit/>
            </a:bodyPr>
            <a:lstStyle/>
            <a:p>
              <a:r>
                <a:rPr lang="en-US" sz="800" dirty="0" smtClean="0"/>
                <a:t>PHYS CHANNEL</a:t>
              </a:r>
              <a:endParaRPr lang="en-US" sz="800" dirty="0"/>
            </a:p>
          </p:txBody>
        </p:sp>
        <p:cxnSp>
          <p:nvCxnSpPr>
            <p:cNvPr id="144" name="Straight Connector 143"/>
            <p:cNvCxnSpPr/>
            <p:nvPr/>
          </p:nvCxnSpPr>
          <p:spPr>
            <a:xfrm flipH="1">
              <a:off x="3282089" y="2787622"/>
              <a:ext cx="4862" cy="2034169"/>
            </a:xfrm>
            <a:prstGeom prst="line">
              <a:avLst/>
            </a:prstGeom>
            <a:ln w="6350"/>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flipH="1">
              <a:off x="3534587" y="2771967"/>
              <a:ext cx="4862" cy="2034169"/>
            </a:xfrm>
            <a:prstGeom prst="line">
              <a:avLst/>
            </a:prstGeom>
            <a:ln w="6350"/>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flipH="1">
              <a:off x="3773946" y="2777935"/>
              <a:ext cx="4862" cy="2034169"/>
            </a:xfrm>
            <a:prstGeom prst="line">
              <a:avLst/>
            </a:prstGeom>
            <a:ln w="6350"/>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flipV="1">
              <a:off x="3081040" y="4815983"/>
              <a:ext cx="1504875" cy="9503"/>
            </a:xfrm>
            <a:prstGeom prst="line">
              <a:avLst/>
            </a:prstGeom>
            <a:ln w="6350"/>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flipV="1">
              <a:off x="3053249" y="2780199"/>
              <a:ext cx="1529061" cy="8207"/>
            </a:xfrm>
            <a:prstGeom prst="line">
              <a:avLst/>
            </a:prstGeom>
            <a:ln w="6350"/>
            <a:effectLst/>
          </p:spPr>
          <p:style>
            <a:lnRef idx="2">
              <a:schemeClr val="accent1"/>
            </a:lnRef>
            <a:fillRef idx="0">
              <a:schemeClr val="accent1"/>
            </a:fillRef>
            <a:effectRef idx="1">
              <a:schemeClr val="accent1"/>
            </a:effectRef>
            <a:fontRef idx="minor">
              <a:schemeClr val="tx1"/>
            </a:fontRef>
          </p:style>
        </p:cxnSp>
        <p:sp>
          <p:nvSpPr>
            <p:cNvPr id="149" name="Oval 148"/>
            <p:cNvSpPr/>
            <p:nvPr/>
          </p:nvSpPr>
          <p:spPr>
            <a:xfrm>
              <a:off x="3775164" y="2837297"/>
              <a:ext cx="158783" cy="195385"/>
            </a:xfrm>
            <a:prstGeom prst="ellipse">
              <a:avLst/>
            </a:prstGeom>
            <a:solidFill>
              <a:schemeClr val="accent3"/>
            </a:solidFill>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0" name="TextBox 149"/>
            <p:cNvSpPr txBox="1"/>
            <p:nvPr/>
          </p:nvSpPr>
          <p:spPr>
            <a:xfrm rot="19188796">
              <a:off x="3760944" y="2546025"/>
              <a:ext cx="396262" cy="246221"/>
            </a:xfrm>
            <a:prstGeom prst="rect">
              <a:avLst/>
            </a:prstGeom>
            <a:noFill/>
          </p:spPr>
          <p:txBody>
            <a:bodyPr wrap="none" rtlCol="0">
              <a:spAutoFit/>
            </a:bodyPr>
            <a:lstStyle/>
            <a:p>
              <a:r>
                <a:rPr lang="en-US" sz="1000" dirty="0" smtClean="0"/>
                <a:t>USB</a:t>
              </a:r>
              <a:endParaRPr lang="en-US" sz="1000" dirty="0"/>
            </a:p>
          </p:txBody>
        </p:sp>
        <p:sp>
          <p:nvSpPr>
            <p:cNvPr id="151" name="TextBox 150"/>
            <p:cNvSpPr txBox="1"/>
            <p:nvPr/>
          </p:nvSpPr>
          <p:spPr>
            <a:xfrm rot="19188796">
              <a:off x="3569991" y="2558141"/>
              <a:ext cx="396262" cy="246221"/>
            </a:xfrm>
            <a:prstGeom prst="rect">
              <a:avLst/>
            </a:prstGeom>
            <a:noFill/>
          </p:spPr>
          <p:txBody>
            <a:bodyPr wrap="none" rtlCol="0">
              <a:spAutoFit/>
            </a:bodyPr>
            <a:lstStyle/>
            <a:p>
              <a:r>
                <a:rPr lang="en-US" sz="1000" dirty="0" smtClean="0"/>
                <a:t>NFC</a:t>
              </a:r>
              <a:endParaRPr lang="en-US" sz="1000" dirty="0"/>
            </a:p>
          </p:txBody>
        </p:sp>
        <p:sp>
          <p:nvSpPr>
            <p:cNvPr id="152" name="TextBox 151"/>
            <p:cNvSpPr txBox="1"/>
            <p:nvPr/>
          </p:nvSpPr>
          <p:spPr>
            <a:xfrm rot="19188796">
              <a:off x="3303219" y="2505897"/>
              <a:ext cx="529312" cy="246221"/>
            </a:xfrm>
            <a:prstGeom prst="rect">
              <a:avLst/>
            </a:prstGeom>
            <a:noFill/>
          </p:spPr>
          <p:txBody>
            <a:bodyPr wrap="none" rtlCol="0">
              <a:spAutoFit/>
            </a:bodyPr>
            <a:lstStyle/>
            <a:p>
              <a:r>
                <a:rPr lang="en-US" sz="1000" dirty="0" smtClean="0"/>
                <a:t>TCP/IP</a:t>
              </a:r>
              <a:endParaRPr lang="en-US" sz="1000" dirty="0"/>
            </a:p>
          </p:txBody>
        </p:sp>
        <p:sp>
          <p:nvSpPr>
            <p:cNvPr id="153" name="Oval 152"/>
            <p:cNvSpPr/>
            <p:nvPr/>
          </p:nvSpPr>
          <p:spPr>
            <a:xfrm>
              <a:off x="3779067" y="3185078"/>
              <a:ext cx="158783" cy="195385"/>
            </a:xfrm>
            <a:prstGeom prst="ellipse">
              <a:avLst/>
            </a:prstGeom>
            <a:solidFill>
              <a:schemeClr val="accent3"/>
            </a:solidFill>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4" name="Oval 153"/>
            <p:cNvSpPr/>
            <p:nvPr/>
          </p:nvSpPr>
          <p:spPr>
            <a:xfrm>
              <a:off x="3586751" y="3486080"/>
              <a:ext cx="158783" cy="195385"/>
            </a:xfrm>
            <a:prstGeom prst="ellipse">
              <a:avLst/>
            </a:prstGeom>
            <a:solidFill>
              <a:schemeClr val="accent3"/>
            </a:solidFill>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5" name="Oval 154"/>
            <p:cNvSpPr/>
            <p:nvPr/>
          </p:nvSpPr>
          <p:spPr>
            <a:xfrm>
              <a:off x="3586751" y="3868763"/>
              <a:ext cx="158783" cy="195385"/>
            </a:xfrm>
            <a:prstGeom prst="ellipse">
              <a:avLst/>
            </a:prstGeom>
            <a:solidFill>
              <a:schemeClr val="accent3"/>
            </a:solidFill>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6" name="Oval 155"/>
            <p:cNvSpPr/>
            <p:nvPr/>
          </p:nvSpPr>
          <p:spPr>
            <a:xfrm>
              <a:off x="3345221" y="4500995"/>
              <a:ext cx="158783" cy="195385"/>
            </a:xfrm>
            <a:prstGeom prst="ellipse">
              <a:avLst/>
            </a:prstGeom>
            <a:solidFill>
              <a:schemeClr val="accent3"/>
            </a:solidFill>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7" name="Straight Connector 156"/>
            <p:cNvCxnSpPr/>
            <p:nvPr/>
          </p:nvCxnSpPr>
          <p:spPr>
            <a:xfrm flipH="1">
              <a:off x="3068362" y="2767982"/>
              <a:ext cx="4862" cy="2034169"/>
            </a:xfrm>
            <a:prstGeom prst="line">
              <a:avLst/>
            </a:prstGeom>
            <a:ln w="6350"/>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flipH="1">
              <a:off x="3073225" y="2024138"/>
              <a:ext cx="894893" cy="754991"/>
            </a:xfrm>
            <a:prstGeom prst="line">
              <a:avLst/>
            </a:prstGeom>
            <a:ln w="3175"/>
          </p:spPr>
          <p:style>
            <a:lnRef idx="2">
              <a:schemeClr val="accent1"/>
            </a:lnRef>
            <a:fillRef idx="0">
              <a:schemeClr val="accent1"/>
            </a:fillRef>
            <a:effectRef idx="1">
              <a:schemeClr val="accent1"/>
            </a:effectRef>
            <a:fontRef idx="minor">
              <a:schemeClr val="tx1"/>
            </a:fontRef>
          </p:style>
        </p:cxnSp>
        <p:sp>
          <p:nvSpPr>
            <p:cNvPr id="159" name="TextBox 158"/>
            <p:cNvSpPr txBox="1"/>
            <p:nvPr/>
          </p:nvSpPr>
          <p:spPr>
            <a:xfrm rot="19188796">
              <a:off x="3062003" y="2496595"/>
              <a:ext cx="587020" cy="246221"/>
            </a:xfrm>
            <a:prstGeom prst="rect">
              <a:avLst/>
            </a:prstGeom>
            <a:noFill/>
          </p:spPr>
          <p:txBody>
            <a:bodyPr wrap="none" rtlCol="0">
              <a:spAutoFit/>
            </a:bodyPr>
            <a:lstStyle/>
            <a:p>
              <a:r>
                <a:rPr lang="en-US" sz="1000" dirty="0" smtClean="0"/>
                <a:t>Camera</a:t>
              </a:r>
              <a:endParaRPr lang="en-US" sz="1000" dirty="0"/>
            </a:p>
          </p:txBody>
        </p:sp>
        <p:sp>
          <p:nvSpPr>
            <p:cNvPr id="160" name="Oval 159"/>
            <p:cNvSpPr/>
            <p:nvPr/>
          </p:nvSpPr>
          <p:spPr>
            <a:xfrm>
              <a:off x="3092223" y="4174658"/>
              <a:ext cx="158783" cy="195385"/>
            </a:xfrm>
            <a:prstGeom prst="ellipse">
              <a:avLst/>
            </a:prstGeom>
            <a:solidFill>
              <a:schemeClr val="accent3"/>
            </a:solidFill>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1" name="Oval 160"/>
            <p:cNvSpPr/>
            <p:nvPr/>
          </p:nvSpPr>
          <p:spPr>
            <a:xfrm>
              <a:off x="3567876" y="5219376"/>
              <a:ext cx="158783" cy="195385"/>
            </a:xfrm>
            <a:prstGeom prst="ellipse">
              <a:avLst/>
            </a:prstGeom>
            <a:solidFill>
              <a:schemeClr val="accent3"/>
            </a:solidFill>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2" name="Oval 161"/>
            <p:cNvSpPr/>
            <p:nvPr/>
          </p:nvSpPr>
          <p:spPr>
            <a:xfrm>
              <a:off x="3335154" y="5219376"/>
              <a:ext cx="158783" cy="195385"/>
            </a:xfrm>
            <a:prstGeom prst="ellipse">
              <a:avLst/>
            </a:prstGeom>
            <a:solidFill>
              <a:schemeClr val="accent3"/>
            </a:solidFill>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63" name="Straight Connector 162"/>
            <p:cNvCxnSpPr/>
            <p:nvPr/>
          </p:nvCxnSpPr>
          <p:spPr>
            <a:xfrm flipH="1">
              <a:off x="3028177" y="4927783"/>
              <a:ext cx="289340" cy="230381"/>
            </a:xfrm>
            <a:prstGeom prst="line">
              <a:avLst/>
            </a:prstGeom>
            <a:ln w="6350"/>
            <a:effectLst/>
          </p:spPr>
          <p:style>
            <a:lnRef idx="2">
              <a:schemeClr val="accent1"/>
            </a:lnRef>
            <a:fillRef idx="0">
              <a:schemeClr val="accent1"/>
            </a:fillRef>
            <a:effectRef idx="1">
              <a:schemeClr val="accent1"/>
            </a:effectRef>
            <a:fontRef idx="minor">
              <a:schemeClr val="tx1"/>
            </a:fontRef>
          </p:style>
        </p:cxnSp>
        <p:sp>
          <p:nvSpPr>
            <p:cNvPr id="164" name="TextBox 163"/>
            <p:cNvSpPr txBox="1"/>
            <p:nvPr/>
          </p:nvSpPr>
          <p:spPr>
            <a:xfrm>
              <a:off x="3072905" y="5547088"/>
              <a:ext cx="867598" cy="215444"/>
            </a:xfrm>
            <a:prstGeom prst="rect">
              <a:avLst/>
            </a:prstGeom>
            <a:noFill/>
          </p:spPr>
          <p:txBody>
            <a:bodyPr wrap="square" rtlCol="0">
              <a:spAutoFit/>
            </a:bodyPr>
            <a:lstStyle/>
            <a:p>
              <a:r>
                <a:rPr lang="en-US" sz="800" dirty="0" smtClean="0">
                  <a:solidFill>
                    <a:schemeClr val="accent1"/>
                  </a:solidFill>
                </a:rPr>
                <a:t>PHYS CHANNEL</a:t>
              </a:r>
              <a:endParaRPr lang="en-US" sz="800" dirty="0">
                <a:solidFill>
                  <a:schemeClr val="accent1"/>
                </a:solidFill>
              </a:endParaRPr>
            </a:p>
          </p:txBody>
        </p:sp>
        <p:cxnSp>
          <p:nvCxnSpPr>
            <p:cNvPr id="165" name="Straight Connector 164"/>
            <p:cNvCxnSpPr/>
            <p:nvPr/>
          </p:nvCxnSpPr>
          <p:spPr>
            <a:xfrm flipH="1">
              <a:off x="3056121" y="4825253"/>
              <a:ext cx="2306" cy="884149"/>
            </a:xfrm>
            <a:prstGeom prst="line">
              <a:avLst/>
            </a:prstGeom>
            <a:ln w="6350">
              <a:prstDash val="dash"/>
            </a:ln>
            <a:effectLst/>
          </p:spPr>
          <p:style>
            <a:lnRef idx="2">
              <a:schemeClr val="accent1"/>
            </a:lnRef>
            <a:fillRef idx="0">
              <a:schemeClr val="accent1"/>
            </a:fillRef>
            <a:effectRef idx="1">
              <a:schemeClr val="accent1"/>
            </a:effectRef>
            <a:fontRef idx="minor">
              <a:schemeClr val="tx1"/>
            </a:fontRef>
          </p:style>
        </p:cxnSp>
        <p:sp>
          <p:nvSpPr>
            <p:cNvPr id="166" name="TextBox 165"/>
            <p:cNvSpPr txBox="1"/>
            <p:nvPr/>
          </p:nvSpPr>
          <p:spPr>
            <a:xfrm>
              <a:off x="384431" y="5751793"/>
              <a:ext cx="2781274" cy="276999"/>
            </a:xfrm>
            <a:prstGeom prst="rect">
              <a:avLst/>
            </a:prstGeom>
            <a:noFill/>
          </p:spPr>
          <p:txBody>
            <a:bodyPr wrap="none" rtlCol="0">
              <a:spAutoFit/>
            </a:bodyPr>
            <a:lstStyle/>
            <a:p>
              <a:r>
                <a:rPr lang="en-US" sz="1200" i="1" dirty="0" smtClean="0">
                  <a:solidFill>
                    <a:schemeClr val="accent1"/>
                  </a:solidFill>
                </a:rPr>
                <a:t>Physical channel used to obtain credential</a:t>
              </a:r>
              <a:endParaRPr lang="en-US" sz="1200" i="1" dirty="0">
                <a:solidFill>
                  <a:schemeClr val="accent1"/>
                </a:solidFill>
              </a:endParaRPr>
            </a:p>
          </p:txBody>
        </p:sp>
        <p:sp>
          <p:nvSpPr>
            <p:cNvPr id="167" name="TextBox 166"/>
            <p:cNvSpPr txBox="1"/>
            <p:nvPr/>
          </p:nvSpPr>
          <p:spPr>
            <a:xfrm>
              <a:off x="987398" y="5975662"/>
              <a:ext cx="4297138" cy="276999"/>
            </a:xfrm>
            <a:prstGeom prst="rect">
              <a:avLst/>
            </a:prstGeom>
            <a:noFill/>
          </p:spPr>
          <p:txBody>
            <a:bodyPr wrap="none" rtlCol="0">
              <a:spAutoFit/>
            </a:bodyPr>
            <a:lstStyle/>
            <a:p>
              <a:r>
                <a:rPr lang="en-US" sz="1200" i="1" dirty="0" smtClean="0">
                  <a:solidFill>
                    <a:schemeClr val="accent1"/>
                  </a:solidFill>
                </a:rPr>
                <a:t>Credential generated on phone from phone-smart card interaction</a:t>
              </a:r>
              <a:endParaRPr lang="en-US" sz="1200" i="1" dirty="0">
                <a:solidFill>
                  <a:schemeClr val="accent1"/>
                </a:solidFill>
              </a:endParaRPr>
            </a:p>
          </p:txBody>
        </p:sp>
        <p:sp>
          <p:nvSpPr>
            <p:cNvPr id="168" name="Freeform 167"/>
            <p:cNvSpPr/>
            <p:nvPr/>
          </p:nvSpPr>
          <p:spPr>
            <a:xfrm>
              <a:off x="5048738" y="5439518"/>
              <a:ext cx="523631" cy="734660"/>
            </a:xfrm>
            <a:custGeom>
              <a:avLst/>
              <a:gdLst>
                <a:gd name="connsiteX0" fmla="*/ 0 w 523631"/>
                <a:gd name="connsiteY0" fmla="*/ 0 h 734660"/>
                <a:gd name="connsiteX1" fmla="*/ 390770 w 523631"/>
                <a:gd name="connsiteY1" fmla="*/ 422031 h 734660"/>
                <a:gd name="connsiteX2" fmla="*/ 523631 w 523631"/>
                <a:gd name="connsiteY2" fmla="*/ 633046 h 734660"/>
                <a:gd name="connsiteX3" fmla="*/ 390770 w 523631"/>
                <a:gd name="connsiteY3" fmla="*/ 734646 h 734660"/>
                <a:gd name="connsiteX4" fmla="*/ 218831 w 523631"/>
                <a:gd name="connsiteY4" fmla="*/ 640862 h 734660"/>
                <a:gd name="connsiteX5" fmla="*/ 132862 w 523631"/>
                <a:gd name="connsiteY5" fmla="*/ 679939 h 734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3631" h="734660">
                  <a:moveTo>
                    <a:pt x="0" y="0"/>
                  </a:moveTo>
                  <a:cubicBezTo>
                    <a:pt x="151749" y="158261"/>
                    <a:pt x="303498" y="316523"/>
                    <a:pt x="390770" y="422031"/>
                  </a:cubicBezTo>
                  <a:cubicBezTo>
                    <a:pt x="478042" y="527539"/>
                    <a:pt x="523631" y="580944"/>
                    <a:pt x="523631" y="633046"/>
                  </a:cubicBezTo>
                  <a:cubicBezTo>
                    <a:pt x="523631" y="685148"/>
                    <a:pt x="441570" y="733343"/>
                    <a:pt x="390770" y="734646"/>
                  </a:cubicBezTo>
                  <a:cubicBezTo>
                    <a:pt x="339970" y="735949"/>
                    <a:pt x="261816" y="649980"/>
                    <a:pt x="218831" y="640862"/>
                  </a:cubicBezTo>
                  <a:cubicBezTo>
                    <a:pt x="175846" y="631744"/>
                    <a:pt x="154354" y="655841"/>
                    <a:pt x="132862" y="679939"/>
                  </a:cubicBezTo>
                </a:path>
              </a:pathLst>
            </a:custGeom>
            <a:noFill/>
            <a:ln w="19050">
              <a:solidFill>
                <a:srgbClr val="FF0000"/>
              </a:solidFill>
              <a:headEnd type="triangl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9" name="Freeform 168"/>
            <p:cNvSpPr/>
            <p:nvPr/>
          </p:nvSpPr>
          <p:spPr>
            <a:xfrm>
              <a:off x="3196492" y="5759949"/>
              <a:ext cx="464067" cy="161276"/>
            </a:xfrm>
            <a:custGeom>
              <a:avLst/>
              <a:gdLst>
                <a:gd name="connsiteX0" fmla="*/ 0 w 464067"/>
                <a:gd name="connsiteY0" fmla="*/ 148492 h 161276"/>
                <a:gd name="connsiteX1" fmla="*/ 406400 w 464067"/>
                <a:gd name="connsiteY1" fmla="*/ 148492 h 161276"/>
                <a:gd name="connsiteX2" fmla="*/ 461108 w 464067"/>
                <a:gd name="connsiteY2" fmla="*/ 15631 h 161276"/>
                <a:gd name="connsiteX3" fmla="*/ 461108 w 464067"/>
                <a:gd name="connsiteY3" fmla="*/ 15631 h 161276"/>
                <a:gd name="connsiteX4" fmla="*/ 461108 w 464067"/>
                <a:gd name="connsiteY4" fmla="*/ 0 h 161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067" h="161276">
                  <a:moveTo>
                    <a:pt x="0" y="148492"/>
                  </a:moveTo>
                  <a:cubicBezTo>
                    <a:pt x="164774" y="159563"/>
                    <a:pt x="329549" y="170635"/>
                    <a:pt x="406400" y="148492"/>
                  </a:cubicBezTo>
                  <a:cubicBezTo>
                    <a:pt x="483251" y="126349"/>
                    <a:pt x="461108" y="15631"/>
                    <a:pt x="461108" y="15631"/>
                  </a:cubicBezTo>
                  <a:lnTo>
                    <a:pt x="461108" y="15631"/>
                  </a:lnTo>
                  <a:lnTo>
                    <a:pt x="461108" y="0"/>
                  </a:lnTo>
                </a:path>
              </a:pathLst>
            </a:custGeom>
            <a:noFill/>
            <a:ln w="19050">
              <a:solidFill>
                <a:srgbClr val="FF0000"/>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0" name="Rectangle 169"/>
            <p:cNvSpPr/>
            <p:nvPr/>
          </p:nvSpPr>
          <p:spPr>
            <a:xfrm>
              <a:off x="397215" y="1020467"/>
              <a:ext cx="932867" cy="1101165"/>
            </a:xfrm>
            <a:prstGeom prst="rect">
              <a:avLst/>
            </a:prstGeom>
            <a:solidFill>
              <a:schemeClr val="bg1"/>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1" name="Oval 170"/>
            <p:cNvSpPr/>
            <p:nvPr/>
          </p:nvSpPr>
          <p:spPr>
            <a:xfrm>
              <a:off x="508294" y="1371492"/>
              <a:ext cx="158783" cy="195385"/>
            </a:xfrm>
            <a:prstGeom prst="ellipse">
              <a:avLst/>
            </a:prstGeom>
            <a:solidFill>
              <a:schemeClr val="accent3"/>
            </a:solidFill>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2" name="Oval 171"/>
            <p:cNvSpPr/>
            <p:nvPr/>
          </p:nvSpPr>
          <p:spPr>
            <a:xfrm>
              <a:off x="508294" y="1596710"/>
              <a:ext cx="158783" cy="19538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3" name="Oval 172"/>
            <p:cNvSpPr/>
            <p:nvPr/>
          </p:nvSpPr>
          <p:spPr>
            <a:xfrm>
              <a:off x="508294" y="1851448"/>
              <a:ext cx="158783" cy="195385"/>
            </a:xfrm>
            <a:prstGeom prst="ellipse">
              <a:avLst/>
            </a:prstGeom>
            <a:solidFill>
              <a:srgbClr val="FEF4EC"/>
            </a:solidFill>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4" name="TextBox 173"/>
            <p:cNvSpPr txBox="1"/>
            <p:nvPr/>
          </p:nvSpPr>
          <p:spPr>
            <a:xfrm>
              <a:off x="711056" y="1336045"/>
              <a:ext cx="567784" cy="230832"/>
            </a:xfrm>
            <a:prstGeom prst="rect">
              <a:avLst/>
            </a:prstGeom>
            <a:noFill/>
          </p:spPr>
          <p:txBody>
            <a:bodyPr wrap="none" rtlCol="0">
              <a:spAutoFit/>
            </a:bodyPr>
            <a:lstStyle/>
            <a:p>
              <a:r>
                <a:rPr lang="en-US" sz="900" dirty="0" smtClean="0"/>
                <a:t>Channel</a:t>
              </a:r>
              <a:endParaRPr lang="en-US" sz="900" dirty="0"/>
            </a:p>
          </p:txBody>
        </p:sp>
        <p:sp>
          <p:nvSpPr>
            <p:cNvPr id="175" name="TextBox 174"/>
            <p:cNvSpPr txBox="1"/>
            <p:nvPr/>
          </p:nvSpPr>
          <p:spPr>
            <a:xfrm>
              <a:off x="711056" y="1596710"/>
              <a:ext cx="670376" cy="230832"/>
            </a:xfrm>
            <a:prstGeom prst="rect">
              <a:avLst/>
            </a:prstGeom>
            <a:noFill/>
          </p:spPr>
          <p:txBody>
            <a:bodyPr wrap="none" rtlCol="0">
              <a:spAutoFit/>
            </a:bodyPr>
            <a:lstStyle/>
            <a:p>
              <a:r>
                <a:rPr lang="en-US" sz="900" dirty="0" smtClean="0"/>
                <a:t>Credential</a:t>
              </a:r>
              <a:endParaRPr lang="en-US" sz="900" dirty="0"/>
            </a:p>
          </p:txBody>
        </p:sp>
        <p:sp>
          <p:nvSpPr>
            <p:cNvPr id="176" name="TextBox 175"/>
            <p:cNvSpPr txBox="1"/>
            <p:nvPr/>
          </p:nvSpPr>
          <p:spPr>
            <a:xfrm>
              <a:off x="711056" y="1833726"/>
              <a:ext cx="373820" cy="230832"/>
            </a:xfrm>
            <a:prstGeom prst="rect">
              <a:avLst/>
            </a:prstGeom>
            <a:noFill/>
          </p:spPr>
          <p:txBody>
            <a:bodyPr wrap="none" rtlCol="0">
              <a:spAutoFit/>
            </a:bodyPr>
            <a:lstStyle/>
            <a:p>
              <a:r>
                <a:rPr lang="en-US" sz="900" dirty="0" smtClean="0"/>
                <a:t>App</a:t>
              </a:r>
              <a:endParaRPr lang="en-US" sz="900" dirty="0"/>
            </a:p>
          </p:txBody>
        </p:sp>
        <p:sp>
          <p:nvSpPr>
            <p:cNvPr id="177" name="TextBox 176"/>
            <p:cNvSpPr txBox="1"/>
            <p:nvPr/>
          </p:nvSpPr>
          <p:spPr>
            <a:xfrm>
              <a:off x="714842" y="1094493"/>
              <a:ext cx="425116" cy="276999"/>
            </a:xfrm>
            <a:prstGeom prst="rect">
              <a:avLst/>
            </a:prstGeom>
            <a:noFill/>
          </p:spPr>
          <p:txBody>
            <a:bodyPr wrap="none" rtlCol="0">
              <a:spAutoFit/>
            </a:bodyPr>
            <a:lstStyle/>
            <a:p>
              <a:r>
                <a:rPr lang="en-US" sz="1200" b="1" dirty="0" smtClean="0">
                  <a:solidFill>
                    <a:schemeClr val="tx2"/>
                  </a:solidFill>
                </a:rPr>
                <a:t>KEY</a:t>
              </a:r>
              <a:endParaRPr lang="en-US" sz="1200" b="1" dirty="0">
                <a:solidFill>
                  <a:schemeClr val="tx2"/>
                </a:solidFill>
              </a:endParaRPr>
            </a:p>
          </p:txBody>
        </p:sp>
        <p:sp>
          <p:nvSpPr>
            <p:cNvPr id="178" name="Oval 177"/>
            <p:cNvSpPr/>
            <p:nvPr/>
          </p:nvSpPr>
          <p:spPr>
            <a:xfrm>
              <a:off x="3339462" y="4187990"/>
              <a:ext cx="158783" cy="195385"/>
            </a:xfrm>
            <a:prstGeom prst="ellipse">
              <a:avLst/>
            </a:prstGeom>
            <a:solidFill>
              <a:schemeClr val="accent3"/>
            </a:solidFill>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9" name="TextBox 178"/>
            <p:cNvSpPr txBox="1"/>
            <p:nvPr/>
          </p:nvSpPr>
          <p:spPr>
            <a:xfrm rot="19188796">
              <a:off x="7884590" y="2499273"/>
              <a:ext cx="415498" cy="246221"/>
            </a:xfrm>
            <a:prstGeom prst="rect">
              <a:avLst/>
            </a:prstGeom>
            <a:noFill/>
          </p:spPr>
          <p:txBody>
            <a:bodyPr wrap="none" rtlCol="0">
              <a:spAutoFit/>
            </a:bodyPr>
            <a:lstStyle/>
            <a:p>
              <a:r>
                <a:rPr lang="en-US" sz="1000" dirty="0" smtClean="0"/>
                <a:t>WiFi</a:t>
              </a:r>
              <a:endParaRPr lang="en-US" sz="1000" dirty="0"/>
            </a:p>
          </p:txBody>
        </p:sp>
        <p:cxnSp>
          <p:nvCxnSpPr>
            <p:cNvPr id="180" name="Straight Connector 179"/>
            <p:cNvCxnSpPr/>
            <p:nvPr/>
          </p:nvCxnSpPr>
          <p:spPr>
            <a:xfrm>
              <a:off x="7795045" y="2792053"/>
              <a:ext cx="0" cy="2022234"/>
            </a:xfrm>
            <a:prstGeom prst="line">
              <a:avLst/>
            </a:prstGeom>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flipV="1">
              <a:off x="7903402" y="1693184"/>
              <a:ext cx="143441" cy="101579"/>
            </a:xfrm>
            <a:prstGeom prst="line">
              <a:avLst/>
            </a:prstGeom>
            <a:ln w="3175"/>
          </p:spPr>
          <p:style>
            <a:lnRef idx="2">
              <a:schemeClr val="accent1"/>
            </a:lnRef>
            <a:fillRef idx="0">
              <a:schemeClr val="accent1"/>
            </a:fillRef>
            <a:effectRef idx="1">
              <a:schemeClr val="accent1"/>
            </a:effectRef>
            <a:fontRef idx="minor">
              <a:schemeClr val="tx1"/>
            </a:fontRef>
          </p:style>
        </p:cxnSp>
        <p:sp>
          <p:nvSpPr>
            <p:cNvPr id="182" name="Oval 181"/>
            <p:cNvSpPr/>
            <p:nvPr/>
          </p:nvSpPr>
          <p:spPr>
            <a:xfrm>
              <a:off x="7838660" y="2843872"/>
              <a:ext cx="158783" cy="195385"/>
            </a:xfrm>
            <a:prstGeom prst="ellipse">
              <a:avLst/>
            </a:prstGeom>
            <a:solidFill>
              <a:srgbClr val="FEF4EC"/>
            </a:solidFill>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3" name="Oval 182"/>
            <p:cNvSpPr/>
            <p:nvPr/>
          </p:nvSpPr>
          <p:spPr>
            <a:xfrm>
              <a:off x="7838660" y="3183951"/>
              <a:ext cx="158783" cy="195385"/>
            </a:xfrm>
            <a:prstGeom prst="ellipse">
              <a:avLst/>
            </a:prstGeom>
            <a:solidFill>
              <a:srgbClr val="FEF4EC"/>
            </a:solidFill>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4" name="Oval 183"/>
            <p:cNvSpPr/>
            <p:nvPr/>
          </p:nvSpPr>
          <p:spPr>
            <a:xfrm>
              <a:off x="7838660" y="3531730"/>
              <a:ext cx="158783" cy="195385"/>
            </a:xfrm>
            <a:prstGeom prst="ellipse">
              <a:avLst/>
            </a:prstGeom>
            <a:solidFill>
              <a:srgbClr val="FEF4EC"/>
            </a:solidFill>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5" name="Oval 184"/>
            <p:cNvSpPr/>
            <p:nvPr/>
          </p:nvSpPr>
          <p:spPr>
            <a:xfrm>
              <a:off x="7838660" y="3871349"/>
              <a:ext cx="158783" cy="195385"/>
            </a:xfrm>
            <a:prstGeom prst="ellipse">
              <a:avLst/>
            </a:prstGeom>
            <a:solidFill>
              <a:srgbClr val="FEF4EC"/>
            </a:solidFill>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6" name="Oval 185"/>
            <p:cNvSpPr/>
            <p:nvPr/>
          </p:nvSpPr>
          <p:spPr>
            <a:xfrm>
              <a:off x="7838660" y="4204892"/>
              <a:ext cx="158783" cy="195385"/>
            </a:xfrm>
            <a:prstGeom prst="ellipse">
              <a:avLst/>
            </a:prstGeom>
            <a:solidFill>
              <a:srgbClr val="FEF4EC"/>
            </a:solidFill>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7" name="Oval 186"/>
            <p:cNvSpPr/>
            <p:nvPr/>
          </p:nvSpPr>
          <p:spPr>
            <a:xfrm>
              <a:off x="7838660" y="4504877"/>
              <a:ext cx="158783" cy="195385"/>
            </a:xfrm>
            <a:prstGeom prst="ellipse">
              <a:avLst/>
            </a:prstGeom>
            <a:solidFill>
              <a:srgbClr val="FEF4EC"/>
            </a:solidFill>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88" name="Straight Connector 187"/>
            <p:cNvCxnSpPr/>
            <p:nvPr/>
          </p:nvCxnSpPr>
          <p:spPr>
            <a:xfrm flipV="1">
              <a:off x="7659444" y="1693187"/>
              <a:ext cx="143441" cy="101579"/>
            </a:xfrm>
            <a:prstGeom prst="line">
              <a:avLst/>
            </a:prstGeom>
            <a:ln w="3175"/>
          </p:spPr>
          <p:style>
            <a:lnRef idx="2">
              <a:schemeClr val="accent1"/>
            </a:lnRef>
            <a:fillRef idx="0">
              <a:schemeClr val="accent1"/>
            </a:fillRef>
            <a:effectRef idx="1">
              <a:schemeClr val="accent1"/>
            </a:effectRef>
            <a:fontRef idx="minor">
              <a:schemeClr val="tx1"/>
            </a:fontRef>
          </p:style>
        </p:cxnSp>
        <p:sp>
          <p:nvSpPr>
            <p:cNvPr id="189" name="Oval 188"/>
            <p:cNvSpPr/>
            <p:nvPr/>
          </p:nvSpPr>
          <p:spPr>
            <a:xfrm>
              <a:off x="7594702" y="2843875"/>
              <a:ext cx="158783" cy="195385"/>
            </a:xfrm>
            <a:prstGeom prst="ellipse">
              <a:avLst/>
            </a:prstGeom>
            <a:solidFill>
              <a:srgbClr val="FEF4EC"/>
            </a:solidFill>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0" name="Oval 189"/>
            <p:cNvSpPr/>
            <p:nvPr/>
          </p:nvSpPr>
          <p:spPr>
            <a:xfrm>
              <a:off x="7594702" y="3183954"/>
              <a:ext cx="158783" cy="195385"/>
            </a:xfrm>
            <a:prstGeom prst="ellipse">
              <a:avLst/>
            </a:prstGeom>
            <a:solidFill>
              <a:srgbClr val="FEF4EC"/>
            </a:solidFill>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1" name="Oval 190"/>
            <p:cNvSpPr/>
            <p:nvPr/>
          </p:nvSpPr>
          <p:spPr>
            <a:xfrm>
              <a:off x="7594702" y="3531733"/>
              <a:ext cx="158783" cy="195385"/>
            </a:xfrm>
            <a:prstGeom prst="ellipse">
              <a:avLst/>
            </a:prstGeom>
            <a:solidFill>
              <a:srgbClr val="FEF4EC"/>
            </a:solidFill>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2" name="Oval 191"/>
            <p:cNvSpPr/>
            <p:nvPr/>
          </p:nvSpPr>
          <p:spPr>
            <a:xfrm>
              <a:off x="7594702" y="3871352"/>
              <a:ext cx="158783" cy="195385"/>
            </a:xfrm>
            <a:prstGeom prst="ellipse">
              <a:avLst/>
            </a:prstGeom>
            <a:solidFill>
              <a:srgbClr val="FEF4EC"/>
            </a:solidFill>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3" name="Oval 192"/>
            <p:cNvSpPr/>
            <p:nvPr/>
          </p:nvSpPr>
          <p:spPr>
            <a:xfrm>
              <a:off x="7594702" y="4204895"/>
              <a:ext cx="158783" cy="195385"/>
            </a:xfrm>
            <a:prstGeom prst="ellipse">
              <a:avLst/>
            </a:prstGeom>
            <a:solidFill>
              <a:srgbClr val="FEF4EC"/>
            </a:solidFill>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4" name="Oval 193"/>
            <p:cNvSpPr/>
            <p:nvPr/>
          </p:nvSpPr>
          <p:spPr>
            <a:xfrm>
              <a:off x="7594702" y="4504880"/>
              <a:ext cx="158783" cy="195385"/>
            </a:xfrm>
            <a:prstGeom prst="ellipse">
              <a:avLst/>
            </a:prstGeom>
            <a:solidFill>
              <a:srgbClr val="FEF4EC"/>
            </a:solidFill>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5" name="Oval 194"/>
            <p:cNvSpPr/>
            <p:nvPr/>
          </p:nvSpPr>
          <p:spPr>
            <a:xfrm>
              <a:off x="7843019" y="5217448"/>
              <a:ext cx="158783" cy="195385"/>
            </a:xfrm>
            <a:prstGeom prst="ellipse">
              <a:avLst/>
            </a:prstGeom>
            <a:solidFill>
              <a:srgbClr val="FEF4EC"/>
            </a:solidFill>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6" name="Freeform 195"/>
            <p:cNvSpPr/>
            <p:nvPr/>
          </p:nvSpPr>
          <p:spPr>
            <a:xfrm>
              <a:off x="7432431" y="1688123"/>
              <a:ext cx="1594338" cy="117231"/>
            </a:xfrm>
            <a:custGeom>
              <a:avLst/>
              <a:gdLst>
                <a:gd name="connsiteX0" fmla="*/ 0 w 1594338"/>
                <a:gd name="connsiteY0" fmla="*/ 109415 h 117231"/>
                <a:gd name="connsiteX1" fmla="*/ 132861 w 1594338"/>
                <a:gd name="connsiteY1" fmla="*/ 0 h 117231"/>
                <a:gd name="connsiteX2" fmla="*/ 1594338 w 1594338"/>
                <a:gd name="connsiteY2" fmla="*/ 0 h 117231"/>
                <a:gd name="connsiteX3" fmla="*/ 1430215 w 1594338"/>
                <a:gd name="connsiteY3" fmla="*/ 117231 h 117231"/>
                <a:gd name="connsiteX4" fmla="*/ 0 w 1594338"/>
                <a:gd name="connsiteY4" fmla="*/ 109415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338" h="117231">
                  <a:moveTo>
                    <a:pt x="0" y="109415"/>
                  </a:moveTo>
                  <a:lnTo>
                    <a:pt x="132861" y="0"/>
                  </a:lnTo>
                  <a:lnTo>
                    <a:pt x="1594338" y="0"/>
                  </a:lnTo>
                  <a:lnTo>
                    <a:pt x="1430215" y="117231"/>
                  </a:lnTo>
                  <a:lnTo>
                    <a:pt x="0" y="109415"/>
                  </a:lnTo>
                  <a:close/>
                </a:path>
              </a:pathLst>
            </a:custGeom>
            <a:solidFill>
              <a:schemeClr val="accent1">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7" name="Freeform 196"/>
            <p:cNvSpPr/>
            <p:nvPr/>
          </p:nvSpPr>
          <p:spPr>
            <a:xfrm>
              <a:off x="3055815" y="4947138"/>
              <a:ext cx="5298831" cy="203200"/>
            </a:xfrm>
            <a:custGeom>
              <a:avLst/>
              <a:gdLst>
                <a:gd name="connsiteX0" fmla="*/ 0 w 5298831"/>
                <a:gd name="connsiteY0" fmla="*/ 203200 h 203200"/>
                <a:gd name="connsiteX1" fmla="*/ 226647 w 5298831"/>
                <a:gd name="connsiteY1" fmla="*/ 0 h 203200"/>
                <a:gd name="connsiteX2" fmla="*/ 5298831 w 5298831"/>
                <a:gd name="connsiteY2" fmla="*/ 0 h 203200"/>
                <a:gd name="connsiteX3" fmla="*/ 5025293 w 5298831"/>
                <a:gd name="connsiteY3" fmla="*/ 203200 h 203200"/>
                <a:gd name="connsiteX4" fmla="*/ 0 w 5298831"/>
                <a:gd name="connsiteY4" fmla="*/ 203200 h 20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8831" h="203200">
                  <a:moveTo>
                    <a:pt x="0" y="203200"/>
                  </a:moveTo>
                  <a:lnTo>
                    <a:pt x="226647" y="0"/>
                  </a:lnTo>
                  <a:lnTo>
                    <a:pt x="5298831" y="0"/>
                  </a:lnTo>
                  <a:lnTo>
                    <a:pt x="5025293" y="203200"/>
                  </a:lnTo>
                  <a:lnTo>
                    <a:pt x="0" y="203200"/>
                  </a:lnTo>
                  <a:close/>
                </a:path>
              </a:pathLst>
            </a:custGeom>
            <a:solidFill>
              <a:schemeClr val="accent1">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98" name="Straight Connector 197"/>
            <p:cNvCxnSpPr/>
            <p:nvPr/>
          </p:nvCxnSpPr>
          <p:spPr>
            <a:xfrm flipH="1">
              <a:off x="5128365" y="4825253"/>
              <a:ext cx="2306" cy="884149"/>
            </a:xfrm>
            <a:prstGeom prst="line">
              <a:avLst/>
            </a:prstGeom>
            <a:ln w="6350">
              <a:prstDash val="dash"/>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p:nvCxnSpPr>
          <p:spPr>
            <a:xfrm flipH="1">
              <a:off x="6590137" y="4825253"/>
              <a:ext cx="2306" cy="884149"/>
            </a:xfrm>
            <a:prstGeom prst="line">
              <a:avLst/>
            </a:prstGeom>
            <a:ln w="6350">
              <a:prstDash val="dash"/>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flipH="1">
              <a:off x="8067149" y="4825253"/>
              <a:ext cx="2306" cy="884149"/>
            </a:xfrm>
            <a:prstGeom prst="line">
              <a:avLst/>
            </a:prstGeom>
            <a:ln w="6350">
              <a:prstDash val="dash"/>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p:nvCxnSpPr>
          <p:spPr>
            <a:xfrm flipH="1">
              <a:off x="3928901" y="4825253"/>
              <a:ext cx="2306" cy="884149"/>
            </a:xfrm>
            <a:prstGeom prst="line">
              <a:avLst/>
            </a:prstGeom>
            <a:ln w="6350">
              <a:prstDash val="dash"/>
            </a:ln>
            <a:effectLst/>
          </p:spPr>
          <p:style>
            <a:lnRef idx="2">
              <a:schemeClr val="accent1"/>
            </a:lnRef>
            <a:fillRef idx="0">
              <a:schemeClr val="accent1"/>
            </a:fillRef>
            <a:effectRef idx="1">
              <a:schemeClr val="accent1"/>
            </a:effectRef>
            <a:fontRef idx="minor">
              <a:schemeClr val="tx1"/>
            </a:fontRef>
          </p:style>
        </p:cxnSp>
      </p:grpSp>
      <p:sp>
        <p:nvSpPr>
          <p:cNvPr id="202" name="Rectangle 201"/>
          <p:cNvSpPr/>
          <p:nvPr/>
        </p:nvSpPr>
        <p:spPr>
          <a:xfrm>
            <a:off x="914400" y="228600"/>
            <a:ext cx="7532606" cy="646331"/>
          </a:xfrm>
          <a:prstGeom prst="rect">
            <a:avLst/>
          </a:prstGeom>
          <a:solidFill>
            <a:srgbClr val="31859C"/>
          </a:solidFill>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normalizeH="0" baseline="0" noProof="0" dirty="0" smtClean="0">
                <a:ln w="50800"/>
                <a:solidFill>
                  <a:schemeClr val="bg1">
                    <a:shade val="50000"/>
                  </a:schemeClr>
                </a:solidFill>
                <a:uLnTx/>
                <a:uFillTx/>
                <a:ea typeface="+mj-ea"/>
                <a:cs typeface="+mj-cs"/>
              </a:rPr>
              <a:t>  ‘</a:t>
            </a:r>
            <a:r>
              <a:rPr kumimoji="0" lang="en-US" sz="3600" b="1" i="0" u="none" strike="noStrike" kern="0" normalizeH="0" baseline="0" noProof="0" dirty="0" err="1" smtClean="0">
                <a:ln w="50800"/>
                <a:solidFill>
                  <a:schemeClr val="bg1">
                    <a:shade val="50000"/>
                  </a:schemeClr>
                </a:solidFill>
                <a:uLnTx/>
                <a:uFillTx/>
                <a:latin typeface="Arial Narrow"/>
                <a:ea typeface="+mj-ea"/>
                <a:cs typeface="Arial Narrow"/>
              </a:rPr>
              <a:t>Marketecture</a:t>
            </a:r>
            <a:r>
              <a:rPr kumimoji="0" lang="en-US" sz="3600" b="1" i="0" u="none" strike="noStrike" kern="0" normalizeH="0" baseline="0" noProof="0" dirty="0" smtClean="0">
                <a:ln w="50800"/>
                <a:solidFill>
                  <a:schemeClr val="bg1">
                    <a:shade val="50000"/>
                  </a:schemeClr>
                </a:solidFill>
                <a:uLnTx/>
                <a:uFillTx/>
                <a:latin typeface="Arial Narrow"/>
                <a:ea typeface="+mj-ea"/>
                <a:cs typeface="Arial Narrow"/>
              </a:rPr>
              <a:t>’ View of DoD Use Cases</a:t>
            </a:r>
            <a:endParaRPr kumimoji="0" lang="en-US" sz="3600" b="1" i="0" u="none" strike="noStrike" kern="0" normalizeH="0" baseline="0" noProof="0" dirty="0" smtClean="0">
              <a:ln w="50800"/>
              <a:solidFill>
                <a:schemeClr val="bg1">
                  <a:shade val="50000"/>
                </a:schemeClr>
              </a:solidFill>
              <a:uLnTx/>
              <a:uFillTx/>
              <a:latin typeface="Arial Narrow"/>
              <a:cs typeface="Arial Narrow"/>
            </a:endParaRPr>
          </a:p>
        </p:txBody>
      </p:sp>
    </p:spTree>
    <p:extLst>
      <p:ext uri="{BB962C8B-B14F-4D97-AF65-F5344CB8AC3E}">
        <p14:creationId xmlns:p14="http://schemas.microsoft.com/office/powerpoint/2010/main" val="350446044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457200" y="1113182"/>
            <a:ext cx="8229600" cy="519485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3200" b="0" i="0" u="none" strike="noStrike" kern="1200" cap="none" spc="0" normalizeH="0" baseline="0" noProof="0" dirty="0" smtClean="0">
              <a:ln>
                <a:noFill/>
              </a:ln>
              <a:solidFill>
                <a:prstClr val="black"/>
              </a:solidFill>
              <a:effectLst/>
              <a:uLnTx/>
              <a:uFillTx/>
              <a:latin typeface="Calibri"/>
              <a:ea typeface="+mn-ea"/>
              <a:cs typeface="+mn-cs"/>
            </a:endParaRP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p:txBody>
      </p:sp>
      <p:graphicFrame>
        <p:nvGraphicFramePr>
          <p:cNvPr id="3" name="Table 2"/>
          <p:cNvGraphicFramePr>
            <a:graphicFrameLocks noGrp="1"/>
          </p:cNvGraphicFramePr>
          <p:nvPr>
            <p:extLst>
              <p:ext uri="{D42A27DB-BD31-4B8C-83A1-F6EECF244321}">
                <p14:modId xmlns:p14="http://schemas.microsoft.com/office/powerpoint/2010/main" val="2341441346"/>
              </p:ext>
            </p:extLst>
          </p:nvPr>
        </p:nvGraphicFramePr>
        <p:xfrm>
          <a:off x="599940" y="1113182"/>
          <a:ext cx="8170985" cy="5669280"/>
        </p:xfrm>
        <a:graphic>
          <a:graphicData uri="http://schemas.openxmlformats.org/drawingml/2006/table">
            <a:tbl>
              <a:tblPr firstRow="1" bandRow="1"/>
              <a:tblGrid>
                <a:gridCol w="672124"/>
                <a:gridCol w="1750646"/>
                <a:gridCol w="2117969"/>
                <a:gridCol w="1844431"/>
                <a:gridCol w="1785815"/>
              </a:tblGrid>
              <a:tr h="1969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1100" dirty="0" smtClean="0"/>
                        <a:t>Priority</a:t>
                      </a:r>
                      <a:endParaRPr lang="en-US" sz="11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bg2">
                        <a:lumMod val="75000"/>
                      </a:schemeClr>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1100" dirty="0" smtClean="0"/>
                        <a:t>Solution</a:t>
                      </a:r>
                      <a:endParaRPr lang="en-US" sz="11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1100" dirty="0" smtClean="0"/>
                        <a:t>Market</a:t>
                      </a:r>
                      <a:endParaRPr lang="en-US" sz="11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1100" dirty="0" smtClean="0"/>
                        <a:t>Implementation</a:t>
                      </a:r>
                      <a:r>
                        <a:rPr lang="en-US" sz="1100" baseline="0" dirty="0" smtClean="0"/>
                        <a:t> Cost</a:t>
                      </a:r>
                      <a:endParaRPr lang="en-US" sz="11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6">
                        <a:lumMod val="60000"/>
                        <a:lumOff val="40000"/>
                      </a:schemeClr>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1100" dirty="0" smtClean="0"/>
                        <a:t>Sustainment </a:t>
                      </a:r>
                      <a:r>
                        <a:rPr lang="en-US" sz="1100" b="1" kern="1200" dirty="0" smtClean="0">
                          <a:solidFill>
                            <a:schemeClr val="lt1"/>
                          </a:solidFill>
                          <a:latin typeface="+mn-lt"/>
                          <a:ea typeface="+mn-ea"/>
                          <a:cs typeface="+mn-cs"/>
                        </a:rPr>
                        <a:t>Cost</a:t>
                      </a:r>
                      <a:endParaRPr lang="en-US" sz="1100" b="1" kern="1200" dirty="0">
                        <a:solidFill>
                          <a:schemeClr val="lt1"/>
                        </a:solidFill>
                        <a:latin typeface="+mn-lt"/>
                        <a:ea typeface="+mn-ea"/>
                        <a:cs typeface="+mn-cs"/>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5">
                        <a:lumMod val="60000"/>
                        <a:lumOff val="40000"/>
                      </a:schemeClr>
                    </a:solidFill>
                  </a:tcPr>
                </a:tc>
              </a:tr>
              <a:tr h="37084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1100" dirty="0" smtClean="0"/>
                        <a:t>1</a:t>
                      </a:r>
                      <a:endParaRPr lang="en-US" sz="11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75000"/>
                      </a:scheme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1100" b="1" dirty="0" smtClean="0"/>
                        <a:t>Soft Certificates</a:t>
                      </a:r>
                      <a:endParaRPr lang="en-US" sz="1100" b="1"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1100" dirty="0" smtClean="0"/>
                        <a:t>Financial services, health care, insurance, small-medium businesses, some government organizations, including local government and law enforcement</a:t>
                      </a:r>
                      <a:endParaRPr lang="en-US" sz="11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1100" b="1" dirty="0" smtClean="0">
                          <a:solidFill>
                            <a:srgbClr val="00B050"/>
                          </a:solidFill>
                        </a:rPr>
                        <a:t>Low</a:t>
                      </a:r>
                      <a:endParaRPr lang="en-US" sz="1100" b="1" dirty="0">
                        <a:solidFill>
                          <a:srgbClr val="00B050"/>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6">
                        <a:lumMod val="60000"/>
                        <a:lumOff val="40000"/>
                      </a:scheme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1100" b="1" dirty="0" smtClean="0">
                          <a:solidFill>
                            <a:srgbClr val="00B050"/>
                          </a:solidFill>
                        </a:rPr>
                        <a:t>Low</a:t>
                      </a:r>
                      <a:endParaRPr lang="en-US" sz="1100" b="1" dirty="0">
                        <a:solidFill>
                          <a:srgbClr val="00B050"/>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5">
                        <a:lumMod val="60000"/>
                        <a:lumOff val="40000"/>
                      </a:schemeClr>
                    </a:solidFill>
                  </a:tcPr>
                </a:tc>
              </a:tr>
              <a:tr h="37084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1100" dirty="0" smtClean="0"/>
                        <a:t>2</a:t>
                      </a:r>
                      <a:endParaRPr lang="en-US" sz="11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75000"/>
                      </a:scheme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1100" b="1" dirty="0" smtClean="0"/>
                        <a:t>Generate derived credentials on the phone using NFC smart</a:t>
                      </a:r>
                      <a:r>
                        <a:rPr lang="en-US" sz="1100" b="1" baseline="0" dirty="0" smtClean="0"/>
                        <a:t> card</a:t>
                      </a:r>
                      <a:endParaRPr lang="en-US" sz="1100" b="1"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1100" dirty="0" smtClean="0"/>
                        <a:t>DoD, transportation/logistics, defense contractors, national ID cards</a:t>
                      </a:r>
                      <a:endParaRPr lang="en-US" sz="11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1100" b="1" dirty="0" smtClean="0">
                          <a:solidFill>
                            <a:schemeClr val="tx2">
                              <a:lumMod val="60000"/>
                              <a:lumOff val="40000"/>
                            </a:schemeClr>
                          </a:solidFill>
                        </a:rPr>
                        <a:t>Medium</a:t>
                      </a:r>
                    </a:p>
                    <a:p>
                      <a:r>
                        <a:rPr lang="en-US" sz="1100" dirty="0" smtClean="0"/>
                        <a:t>Requires maintaining cards</a:t>
                      </a:r>
                      <a:endParaRPr lang="en-US" sz="11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6">
                        <a:lumMod val="60000"/>
                        <a:lumOff val="40000"/>
                      </a:scheme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1100" b="1" dirty="0" smtClean="0">
                          <a:solidFill>
                            <a:schemeClr val="tx2">
                              <a:lumMod val="60000"/>
                              <a:lumOff val="40000"/>
                            </a:schemeClr>
                          </a:solidFill>
                        </a:rPr>
                        <a:t>Medium</a:t>
                      </a:r>
                    </a:p>
                    <a:p>
                      <a:r>
                        <a:rPr lang="en-US" sz="1100" dirty="0" smtClean="0"/>
                        <a:t>Requires maintaining cards</a:t>
                      </a:r>
                      <a:endParaRPr lang="en-US" sz="11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5">
                        <a:lumMod val="60000"/>
                        <a:lumOff val="40000"/>
                      </a:schemeClr>
                    </a:solidFill>
                  </a:tcPr>
                </a:tc>
              </a:tr>
              <a:tr h="39780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1100" dirty="0" smtClean="0"/>
                        <a:t>3</a:t>
                      </a:r>
                      <a:endParaRPr lang="en-US" sz="11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75000"/>
                      </a:scheme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1100" b="1" dirty="0" smtClean="0"/>
                        <a:t>USB Side Loading</a:t>
                      </a:r>
                      <a:endParaRPr lang="en-US" sz="1100" b="1"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1100" dirty="0" smtClean="0"/>
                        <a:t>DoD</a:t>
                      </a:r>
                      <a:r>
                        <a:rPr lang="en-US" sz="1100" baseline="0" dirty="0" smtClean="0"/>
                        <a:t> PKI</a:t>
                      </a:r>
                      <a:endParaRPr lang="en-US" sz="11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1100" b="1" dirty="0" smtClean="0">
                          <a:solidFill>
                            <a:schemeClr val="tx2">
                              <a:lumMod val="60000"/>
                              <a:lumOff val="40000"/>
                            </a:schemeClr>
                          </a:solidFill>
                        </a:rPr>
                        <a:t>Medium</a:t>
                      </a:r>
                    </a:p>
                    <a:p>
                      <a:r>
                        <a:rPr lang="en-US" sz="1100" dirty="0" smtClean="0"/>
                        <a:t>Complex procedure</a:t>
                      </a:r>
                    </a:p>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smtClean="0"/>
                        <a:t>Requires </a:t>
                      </a:r>
                      <a:r>
                        <a:rPr lang="en-US" sz="1100" baseline="0" dirty="0" smtClean="0"/>
                        <a:t>admin/</a:t>
                      </a:r>
                      <a:r>
                        <a:rPr lang="en-US" sz="1100" dirty="0" smtClean="0"/>
                        <a:t>IT support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6">
                        <a:lumMod val="60000"/>
                        <a:lumOff val="40000"/>
                      </a:scheme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smtClean="0">
                          <a:solidFill>
                            <a:schemeClr val="accent6">
                              <a:lumMod val="75000"/>
                            </a:schemeClr>
                          </a:solidFill>
                        </a:rPr>
                        <a:t>High</a:t>
                      </a:r>
                    </a:p>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smtClean="0"/>
                        <a:t>Requires significant</a:t>
                      </a:r>
                      <a:r>
                        <a:rPr lang="en-US" sz="1100" baseline="0" dirty="0" smtClean="0"/>
                        <a:t> admin/</a:t>
                      </a:r>
                      <a:r>
                        <a:rPr lang="en-US" sz="1100" dirty="0" smtClean="0"/>
                        <a:t>IT support</a:t>
                      </a:r>
                    </a:p>
                    <a:p>
                      <a:endParaRPr lang="en-US" sz="11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5">
                        <a:lumMod val="60000"/>
                        <a:lumOff val="40000"/>
                      </a:schemeClr>
                    </a:solidFill>
                  </a:tcPr>
                </a:tc>
              </a:tr>
              <a:tr h="37084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1100" dirty="0" smtClean="0"/>
                        <a:t>4</a:t>
                      </a:r>
                      <a:endParaRPr lang="en-US" sz="11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75000"/>
                      </a:scheme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1100" b="1" dirty="0" smtClean="0"/>
                        <a:t>Enrollment Station</a:t>
                      </a:r>
                      <a:endParaRPr lang="en-US" sz="1100" b="1"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1100" dirty="0" smtClean="0"/>
                        <a:t>DoD</a:t>
                      </a:r>
                      <a:r>
                        <a:rPr lang="en-US" sz="1100" baseline="0" dirty="0" smtClean="0"/>
                        <a:t> PKI</a:t>
                      </a:r>
                      <a:endParaRPr lang="en-US" sz="11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1100" b="1" dirty="0" smtClean="0">
                          <a:solidFill>
                            <a:schemeClr val="accent6">
                              <a:lumMod val="75000"/>
                            </a:schemeClr>
                          </a:solidFill>
                        </a:rPr>
                        <a:t>High</a:t>
                      </a:r>
                    </a:p>
                    <a:p>
                      <a:r>
                        <a:rPr lang="en-US" sz="1100" dirty="0" smtClean="0"/>
                        <a:t>Travel time for user;</a:t>
                      </a:r>
                    </a:p>
                    <a:p>
                      <a:r>
                        <a:rPr lang="en-US" sz="1100" dirty="0" smtClean="0"/>
                        <a:t>Admin time for enroller</a:t>
                      </a:r>
                    </a:p>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smtClean="0"/>
                        <a:t>Requires maintaining cards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6">
                        <a:lumMod val="60000"/>
                        <a:lumOff val="40000"/>
                      </a:scheme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1100" b="1" dirty="0" smtClean="0">
                          <a:solidFill>
                            <a:schemeClr val="accent6">
                              <a:lumMod val="75000"/>
                            </a:schemeClr>
                          </a:solidFill>
                        </a:rPr>
                        <a:t>High</a:t>
                      </a:r>
                      <a:endParaRPr lang="en-US" sz="1100" dirty="0" smtClean="0">
                        <a:solidFill>
                          <a:schemeClr val="accent6">
                            <a:lumMod val="75000"/>
                          </a:schemeClr>
                        </a:solidFill>
                      </a:endParaRPr>
                    </a:p>
                    <a:p>
                      <a:r>
                        <a:rPr lang="en-US" sz="1100" dirty="0" smtClean="0"/>
                        <a:t>Inconvenience and</a:t>
                      </a:r>
                      <a:r>
                        <a:rPr lang="en-US" sz="1100" baseline="0" dirty="0" smtClean="0"/>
                        <a:t> travel cost if card is lost; Significant admin/IT support</a:t>
                      </a:r>
                    </a:p>
                    <a:p>
                      <a:r>
                        <a:rPr lang="en-US" sz="1100" baseline="0" dirty="0" smtClean="0"/>
                        <a:t>Requires maintaining cards</a:t>
                      </a:r>
                      <a:endParaRPr lang="en-US" sz="11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5">
                        <a:lumMod val="60000"/>
                        <a:lumOff val="40000"/>
                      </a:schemeClr>
                    </a:solidFill>
                  </a:tcPr>
                </a:tc>
              </a:tr>
              <a:tr h="37084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1100" dirty="0" smtClean="0"/>
                        <a:t>5</a:t>
                      </a:r>
                      <a:endParaRPr lang="en-US" sz="11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75000"/>
                      </a:scheme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t>Phone as NFC CAC/PIV reader</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1100" dirty="0" smtClean="0"/>
                        <a:t>DoD</a:t>
                      </a:r>
                      <a:endParaRPr lang="en-US" sz="11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1100" b="1" dirty="0" smtClean="0">
                          <a:solidFill>
                            <a:schemeClr val="tx2">
                              <a:lumMod val="60000"/>
                              <a:lumOff val="40000"/>
                            </a:schemeClr>
                          </a:solidFill>
                        </a:rPr>
                        <a:t>Medium</a:t>
                      </a:r>
                      <a:endParaRPr lang="en-US" sz="1100" dirty="0" smtClean="0"/>
                    </a:p>
                    <a:p>
                      <a:r>
                        <a:rPr lang="en-US" sz="1100" dirty="0" smtClean="0"/>
                        <a:t>Requires maintaining cards</a:t>
                      </a:r>
                    </a:p>
                    <a:p>
                      <a:endParaRPr lang="en-US" sz="11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6">
                        <a:lumMod val="60000"/>
                        <a:lumOff val="40000"/>
                      </a:scheme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1100" b="1" dirty="0" smtClean="0">
                          <a:solidFill>
                            <a:schemeClr val="tx2">
                              <a:lumMod val="60000"/>
                              <a:lumOff val="40000"/>
                            </a:schemeClr>
                          </a:solidFill>
                        </a:rPr>
                        <a:t>Medium</a:t>
                      </a:r>
                      <a:r>
                        <a:rPr lang="en-US" sz="1100" dirty="0" smtClean="0"/>
                        <a:t>- cards</a:t>
                      </a:r>
                    </a:p>
                    <a:p>
                      <a:r>
                        <a:rPr lang="en-US" sz="1100" dirty="0" smtClean="0"/>
                        <a:t>There is an</a:t>
                      </a:r>
                      <a:r>
                        <a:rPr lang="en-US" sz="1100" baseline="0" dirty="0" smtClean="0"/>
                        <a:t> “irritation cost” if user must continuously tap phone with card</a:t>
                      </a:r>
                    </a:p>
                    <a:p>
                      <a:r>
                        <a:rPr lang="en-US" sz="1100" baseline="0" dirty="0" smtClean="0"/>
                        <a:t>Requires maintaining cards</a:t>
                      </a:r>
                      <a:endParaRPr lang="en-US" sz="11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5">
                        <a:lumMod val="60000"/>
                        <a:lumOff val="40000"/>
                      </a:schemeClr>
                    </a:solidFill>
                  </a:tcPr>
                </a:tc>
              </a:tr>
              <a:tr h="37084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1100" dirty="0" smtClean="0"/>
                        <a:t>6</a:t>
                      </a:r>
                      <a:endParaRPr lang="en-US" sz="11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75000"/>
                      </a:scheme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t>External contact card</a:t>
                      </a:r>
                      <a:r>
                        <a:rPr lang="en-US" sz="1100" b="1" baseline="0" dirty="0" smtClean="0"/>
                        <a:t> reader</a:t>
                      </a:r>
                      <a:endParaRPr lang="en-US" sz="1100" b="1" dirty="0" smtClean="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1100" dirty="0" smtClean="0"/>
                        <a:t>DoD</a:t>
                      </a:r>
                      <a:endParaRPr lang="en-US" sz="11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1100" b="1" dirty="0" smtClean="0">
                          <a:solidFill>
                            <a:srgbClr val="FF0000"/>
                          </a:solidFill>
                        </a:rPr>
                        <a:t>Highest</a:t>
                      </a:r>
                    </a:p>
                    <a:p>
                      <a:r>
                        <a:rPr lang="en-US" sz="1100" dirty="0" smtClean="0"/>
                        <a:t>Requires maintaining cards + readers for each phone</a:t>
                      </a:r>
                      <a:endParaRPr lang="en-US" sz="11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6">
                        <a:lumMod val="60000"/>
                        <a:lumOff val="40000"/>
                      </a:scheme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1100" b="1" dirty="0" smtClean="0">
                          <a:solidFill>
                            <a:srgbClr val="FF0000"/>
                          </a:solidFill>
                        </a:rPr>
                        <a:t>Highest</a:t>
                      </a:r>
                    </a:p>
                    <a:p>
                      <a:r>
                        <a:rPr lang="en-US" sz="1100" dirty="0" smtClean="0"/>
                        <a:t>Requires maintaining cards + readers for each phone</a:t>
                      </a:r>
                    </a:p>
                    <a:p>
                      <a:r>
                        <a:rPr lang="en-US" sz="1100" dirty="0" smtClean="0"/>
                        <a:t>Requires significant</a:t>
                      </a:r>
                      <a:r>
                        <a:rPr lang="en-US" sz="1100" baseline="0" dirty="0" smtClean="0"/>
                        <a:t> admin/</a:t>
                      </a:r>
                      <a:r>
                        <a:rPr lang="en-US" sz="1100" dirty="0" smtClean="0"/>
                        <a:t>IT support</a:t>
                      </a:r>
                      <a:endParaRPr lang="en-US" sz="11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5">
                        <a:lumMod val="60000"/>
                        <a:lumOff val="40000"/>
                      </a:schemeClr>
                    </a:solidFill>
                  </a:tcPr>
                </a:tc>
              </a:tr>
            </a:tbl>
          </a:graphicData>
        </a:graphic>
      </p:graphicFrame>
      <p:sp>
        <p:nvSpPr>
          <p:cNvPr id="4" name="Isosceles Triangle 3"/>
          <p:cNvSpPr/>
          <p:nvPr/>
        </p:nvSpPr>
        <p:spPr>
          <a:xfrm rot="5400000">
            <a:off x="312620" y="2447867"/>
            <a:ext cx="281354" cy="225547"/>
          </a:xfrm>
          <a:prstGeom prst="triangle">
            <a:avLst/>
          </a:prstGeom>
          <a:solidFill>
            <a:srgbClr val="C0504D"/>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5" name="Isosceles Triangle 4"/>
          <p:cNvSpPr/>
          <p:nvPr/>
        </p:nvSpPr>
        <p:spPr>
          <a:xfrm rot="5400000">
            <a:off x="312621" y="1304867"/>
            <a:ext cx="281354" cy="225547"/>
          </a:xfrm>
          <a:prstGeom prst="triangle">
            <a:avLst/>
          </a:prstGeom>
          <a:solidFill>
            <a:srgbClr val="C0504D"/>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6" name="Rectangle 5"/>
          <p:cNvSpPr/>
          <p:nvPr/>
        </p:nvSpPr>
        <p:spPr>
          <a:xfrm>
            <a:off x="914400" y="254169"/>
            <a:ext cx="7391400" cy="584776"/>
          </a:xfrm>
          <a:prstGeom prst="rect">
            <a:avLst/>
          </a:prstGeom>
          <a:solidFill>
            <a:srgbClr val="31859C"/>
          </a:solidFill>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normalizeH="0" baseline="0" noProof="0" dirty="0" smtClean="0">
                <a:ln w="50800"/>
                <a:solidFill>
                  <a:schemeClr val="bg1">
                    <a:shade val="50000"/>
                  </a:schemeClr>
                </a:solidFill>
                <a:uLnTx/>
                <a:uFillTx/>
                <a:latin typeface="Arial Narrow"/>
                <a:ea typeface="+mj-ea"/>
                <a:cs typeface="Arial Narrow"/>
              </a:rPr>
              <a:t>DoD Digital Credential Solutions and Markets</a:t>
            </a:r>
            <a:endParaRPr kumimoji="0" lang="en-US" sz="3200" b="1" i="0" u="none" strike="noStrike" kern="0" normalizeH="0" baseline="0" noProof="0" dirty="0" smtClean="0">
              <a:ln w="50800"/>
              <a:solidFill>
                <a:schemeClr val="bg1">
                  <a:shade val="50000"/>
                </a:schemeClr>
              </a:solidFill>
              <a:uLnTx/>
              <a:uFillTx/>
              <a:latin typeface="Arial Narrow"/>
              <a:cs typeface="Arial Narrow"/>
            </a:endParaRPr>
          </a:p>
        </p:txBody>
      </p:sp>
    </p:spTree>
    <p:extLst>
      <p:ext uri="{BB962C8B-B14F-4D97-AF65-F5344CB8AC3E}">
        <p14:creationId xmlns:p14="http://schemas.microsoft.com/office/powerpoint/2010/main" val="332913110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731409766"/>
              </p:ext>
            </p:extLst>
          </p:nvPr>
        </p:nvGraphicFramePr>
        <p:xfrm>
          <a:off x="523630" y="1397000"/>
          <a:ext cx="8104554" cy="4394200"/>
        </p:xfrm>
        <a:graphic>
          <a:graphicData uri="http://schemas.openxmlformats.org/drawingml/2006/table">
            <a:tbl>
              <a:tblPr firstRow="1" bandRow="1"/>
              <a:tblGrid>
                <a:gridCol w="2883878"/>
                <a:gridCol w="2519158"/>
                <a:gridCol w="2701518"/>
              </a:tblGrid>
              <a:tr h="3708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dirty="0" smtClean="0">
                          <a:solidFill>
                            <a:schemeClr val="tx2"/>
                          </a:solidFill>
                        </a:rPr>
                        <a:t>What</a:t>
                      </a:r>
                      <a:endParaRPr lang="en-US" dirty="0">
                        <a:solidFill>
                          <a:schemeClr val="tx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6"/>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dirty="0" smtClean="0">
                          <a:solidFill>
                            <a:schemeClr val="tx1"/>
                          </a:solidFill>
                        </a:rPr>
                        <a:t>Why</a:t>
                      </a:r>
                      <a:endParaRPr lang="en-US"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dirty="0" smtClean="0">
                          <a:solidFill>
                            <a:srgbClr val="FF6600"/>
                          </a:solidFill>
                        </a:rPr>
                        <a:t>Comments</a:t>
                      </a:r>
                      <a:endParaRPr lang="en-US" dirty="0">
                        <a:solidFill>
                          <a:srgbClr val="FF66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r>
              <a:tr h="37084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1200" b="1" dirty="0" smtClean="0"/>
                        <a:t>DEVICE-GENERATED CERTIFICATES</a:t>
                      </a:r>
                    </a:p>
                    <a:p>
                      <a:r>
                        <a:rPr lang="en-US" sz="1200" dirty="0" smtClean="0"/>
                        <a:t>Generation of digital certificates on the mobile device</a:t>
                      </a:r>
                      <a:endParaRPr lang="en-US" sz="12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6"/>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1200" dirty="0" smtClean="0"/>
                        <a:t>This method</a:t>
                      </a:r>
                      <a:r>
                        <a:rPr lang="en-US" sz="1200" baseline="0" dirty="0" smtClean="0"/>
                        <a:t> is more secure than centralized generation and distribution</a:t>
                      </a:r>
                      <a:endParaRPr lang="en-US" sz="12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171450" indent="-171450">
                        <a:buFont typeface="Arial" panose="020B0604020202020204" pitchFamily="34" charset="0"/>
                        <a:buChar char="•"/>
                      </a:pPr>
                      <a:r>
                        <a:rPr lang="en-US" sz="1200" dirty="0" smtClean="0"/>
                        <a:t>Certificates should attest to the authenticity</a:t>
                      </a:r>
                      <a:r>
                        <a:rPr lang="en-US" sz="1200" baseline="0" dirty="0" smtClean="0"/>
                        <a:t> of </a:t>
                      </a:r>
                      <a:r>
                        <a:rPr lang="en-US" sz="1200" dirty="0" smtClean="0"/>
                        <a:t>the user, the device, and (if used) the smart card</a:t>
                      </a:r>
                      <a:endParaRPr lang="en-US" sz="12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r>
              <a:tr h="37084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t>CARD-DEVICE MUTUAL AUTHENTICATION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Mutual authentication between</a:t>
                      </a:r>
                      <a:r>
                        <a:rPr lang="en-US" sz="1200" baseline="0" dirty="0" smtClean="0"/>
                        <a:t> the NFC card and the mobile device</a:t>
                      </a:r>
                      <a:endParaRPr lang="en-US" sz="1200" dirty="0" smtClean="0"/>
                    </a:p>
                    <a:p>
                      <a:endParaRPr lang="en-US" sz="12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6"/>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171450" indent="-171450">
                        <a:buFont typeface="Arial" panose="020B0604020202020204" pitchFamily="34" charset="0"/>
                        <a:buChar char="•"/>
                      </a:pPr>
                      <a:r>
                        <a:rPr lang="en-US" sz="1200" dirty="0" smtClean="0"/>
                        <a:t>This reduces the</a:t>
                      </a:r>
                      <a:r>
                        <a:rPr lang="en-US" sz="1200" baseline="0" dirty="0" smtClean="0"/>
                        <a:t> risk that the card or the mobile device has been tampered with</a:t>
                      </a:r>
                      <a:endParaRPr lang="en-US" sz="12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171450" indent="-171450">
                        <a:buFont typeface="Arial" panose="020B0604020202020204" pitchFamily="34" charset="0"/>
                        <a:buChar char="•"/>
                      </a:pPr>
                      <a:r>
                        <a:rPr lang="en-US" sz="1200" dirty="0" smtClean="0"/>
                        <a:t>If we can simultaneously authenticate card, phone and user, and generate credentials on the device that can be validated at the enterprise level, then users should be able to purchase devices anywhere in the world</a:t>
                      </a:r>
                      <a:r>
                        <a:rPr lang="en-US" sz="1200" baseline="0" dirty="0" smtClean="0"/>
                        <a:t> and securely enroll them into the PKI</a:t>
                      </a:r>
                      <a:endParaRPr lang="en-US" sz="12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r>
              <a:tr h="37084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1200" b="1" dirty="0" smtClean="0"/>
                        <a:t>MDM-INDEPENDENCE</a:t>
                      </a:r>
                    </a:p>
                    <a:p>
                      <a:r>
                        <a:rPr lang="en-US" sz="1200" dirty="0" smtClean="0"/>
                        <a:t>Centralized generation of digital certificates should work</a:t>
                      </a:r>
                      <a:r>
                        <a:rPr lang="en-US" sz="1200" baseline="0" dirty="0" smtClean="0"/>
                        <a:t> </a:t>
                      </a:r>
                      <a:r>
                        <a:rPr lang="en-US" sz="1200" u="sng" baseline="0" dirty="0" smtClean="0"/>
                        <a:t>independently</a:t>
                      </a:r>
                      <a:r>
                        <a:rPr lang="en-US" sz="1200" baseline="0" dirty="0" smtClean="0"/>
                        <a:t> of an MDM</a:t>
                      </a:r>
                      <a:endParaRPr lang="en-US" sz="12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6"/>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171450" indent="-171450">
                        <a:buFont typeface="Arial" panose="020B0604020202020204" pitchFamily="34" charset="0"/>
                        <a:buChar char="•"/>
                      </a:pPr>
                      <a:r>
                        <a:rPr lang="en-US" sz="1200" dirty="0" smtClean="0"/>
                        <a:t>The DoD requires it</a:t>
                      </a:r>
                    </a:p>
                    <a:p>
                      <a:pPr marL="171450" indent="-171450">
                        <a:buFont typeface="Arial" panose="020B0604020202020204" pitchFamily="34" charset="0"/>
                        <a:buChar char="•"/>
                      </a:pPr>
                      <a:r>
                        <a:rPr lang="en-US" sz="1200" dirty="0" smtClean="0"/>
                        <a:t>Binding certificates to an MDM will make it very difficult to transition to a different MDM</a:t>
                      </a:r>
                    </a:p>
                    <a:p>
                      <a:pPr marL="171450" indent="-171450">
                        <a:buFont typeface="Arial" panose="020B0604020202020204" pitchFamily="34" charset="0"/>
                        <a:buChar char="•"/>
                      </a:pPr>
                      <a:endParaRPr lang="en-US" sz="12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171450" indent="-171450">
                        <a:buFont typeface="Arial" panose="020B0604020202020204" pitchFamily="34" charset="0"/>
                        <a:buChar char="•"/>
                      </a:pPr>
                      <a:r>
                        <a:rPr lang="en-US" sz="1200" dirty="0" smtClean="0"/>
                        <a:t>Samsung/SSC LANT - Navy can create (and sign) enrollment applications which</a:t>
                      </a:r>
                      <a:r>
                        <a:rPr lang="en-US" sz="1200" baseline="0" dirty="0" smtClean="0"/>
                        <a:t> manipulate the MDM APIs</a:t>
                      </a:r>
                      <a:endParaRPr lang="en-US" sz="12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r>
              <a:tr h="37084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1200" b="1" dirty="0" smtClean="0"/>
                        <a:t>AUTOMATED INSTALLATION AND USE</a:t>
                      </a:r>
                    </a:p>
                    <a:p>
                      <a:r>
                        <a:rPr lang="en-US" sz="1200" dirty="0" smtClean="0"/>
                        <a:t>Once the certificate is generated, it should “just work” with native Samsung apps in a KNOX</a:t>
                      </a:r>
                      <a:r>
                        <a:rPr lang="en-US" sz="1200" baseline="0" dirty="0" smtClean="0"/>
                        <a:t> container;  User decisions and actions should be very minimal</a:t>
                      </a:r>
                      <a:endParaRPr lang="en-US" sz="12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6"/>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171450" indent="-171450">
                        <a:buFont typeface="Arial" panose="020B0604020202020204" pitchFamily="34" charset="0"/>
                        <a:buChar char="•"/>
                      </a:pPr>
                      <a:r>
                        <a:rPr lang="en-US" sz="1200" dirty="0" smtClean="0"/>
                        <a:t>A complex implementation requiring user decisions will degrade the user experience and reduce sales</a:t>
                      </a:r>
                      <a:endParaRPr lang="en-US" sz="12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1200" dirty="0" smtClean="0"/>
                        <a:t>The KNOX container for an enterprise will be created</a:t>
                      </a:r>
                      <a:r>
                        <a:rPr lang="en-US" sz="1200" baseline="0" dirty="0" smtClean="0"/>
                        <a:t> by an MDM for a specific network domain, and therefore should determine which certificate is used by which app, based on container context</a:t>
                      </a:r>
                      <a:endParaRPr lang="en-US" sz="12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r>
            </a:tbl>
          </a:graphicData>
        </a:graphic>
      </p:graphicFrame>
      <p:sp>
        <p:nvSpPr>
          <p:cNvPr id="3" name="Rectangle 2"/>
          <p:cNvSpPr/>
          <p:nvPr/>
        </p:nvSpPr>
        <p:spPr>
          <a:xfrm>
            <a:off x="2667000" y="381002"/>
            <a:ext cx="3724326" cy="584775"/>
          </a:xfrm>
          <a:prstGeom prst="rect">
            <a:avLst/>
          </a:prstGeom>
          <a:solidFill>
            <a:schemeClr val="accent1"/>
          </a:solidFill>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200" b="1" kern="0" dirty="0" smtClean="0">
                <a:ln w="50800"/>
                <a:solidFill>
                  <a:schemeClr val="bg1">
                    <a:shade val="50000"/>
                  </a:schemeClr>
                </a:solidFill>
                <a:ea typeface="+mj-ea"/>
                <a:cs typeface="+mj-cs"/>
              </a:rPr>
              <a:t>  Scientific</a:t>
            </a:r>
            <a:r>
              <a:rPr kumimoji="0" lang="en-US" sz="3200" b="1" i="0" u="none" strike="noStrike" kern="0" normalizeH="0" baseline="0" noProof="0" dirty="0" smtClean="0">
                <a:ln w="50800"/>
                <a:solidFill>
                  <a:schemeClr val="bg1">
                    <a:shade val="50000"/>
                  </a:schemeClr>
                </a:solidFill>
                <a:uLnTx/>
                <a:uFillTx/>
                <a:ea typeface="+mj-ea"/>
                <a:cs typeface="+mj-cs"/>
              </a:rPr>
              <a:t> Emphasis</a:t>
            </a:r>
            <a:endParaRPr kumimoji="0" lang="en-US" sz="3200" b="1" i="0" u="none" strike="noStrike" kern="0" normalizeH="0" baseline="0" noProof="0" dirty="0" smtClean="0">
              <a:ln w="50800"/>
              <a:solidFill>
                <a:schemeClr val="bg1">
                  <a:shade val="50000"/>
                </a:schemeClr>
              </a:solidFill>
              <a:uLnTx/>
              <a:uFillTx/>
            </a:endParaRPr>
          </a:p>
        </p:txBody>
      </p:sp>
    </p:spTree>
    <p:extLst>
      <p:ext uri="{BB962C8B-B14F-4D97-AF65-F5344CB8AC3E}">
        <p14:creationId xmlns:p14="http://schemas.microsoft.com/office/powerpoint/2010/main" val="322425749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2544" y="4191000"/>
            <a:ext cx="3249613" cy="2698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34398" y="1832355"/>
            <a:ext cx="621987" cy="1672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7" name="Picture 8"/>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890149"/>
            <a:ext cx="1082420" cy="1691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 name="Rectangle 7"/>
          <p:cNvSpPr/>
          <p:nvPr/>
        </p:nvSpPr>
        <p:spPr>
          <a:xfrm>
            <a:off x="1020085" y="405824"/>
            <a:ext cx="7447071" cy="584776"/>
          </a:xfrm>
          <a:prstGeom prst="rect">
            <a:avLst/>
          </a:prstGeom>
          <a:solidFill>
            <a:srgbClr val="31859C"/>
          </a:solidFill>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US" sz="3200" b="1" dirty="0" smtClean="0">
                <a:ln w="50800"/>
                <a:solidFill>
                  <a:schemeClr val="bg1">
                    <a:shade val="50000"/>
                  </a:schemeClr>
                </a:solidFill>
                <a:latin typeface="Arial Narrow" panose="020B0606020202030204" pitchFamily="34" charset="0"/>
              </a:rPr>
              <a:t>Open Standards and Global Platform Alliance</a:t>
            </a:r>
            <a:endParaRPr lang="en-US" sz="3200" b="1" dirty="0">
              <a:ln w="50800"/>
              <a:solidFill>
                <a:schemeClr val="bg1">
                  <a:shade val="50000"/>
                </a:schemeClr>
              </a:solidFill>
              <a:latin typeface="Arial Narrow" panose="020B0606020202030204" pitchFamily="34" charset="0"/>
            </a:endParaRPr>
          </a:p>
        </p:txBody>
      </p:sp>
      <p:pic>
        <p:nvPicPr>
          <p:cNvPr id="51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191000"/>
            <a:ext cx="2882544"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32157" y="4191000"/>
            <a:ext cx="3011843" cy="2698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143000" y="2133600"/>
            <a:ext cx="3030139" cy="369332"/>
          </a:xfrm>
          <a:prstGeom prst="rect">
            <a:avLst/>
          </a:prstGeom>
        </p:spPr>
        <p:txBody>
          <a:bodyPr wrap="none">
            <a:spAutoFit/>
          </a:bodyPr>
          <a:lstStyle/>
          <a:p>
            <a:r>
              <a:rPr lang="pt-BR" i="1" dirty="0">
                <a:solidFill>
                  <a:srgbClr val="FF0000"/>
                </a:solidFill>
                <a:latin typeface="Apple Chancery"/>
                <a:cs typeface="Apple Chancery"/>
              </a:rPr>
              <a:t>c </a:t>
            </a:r>
            <a:r>
              <a:rPr lang="pt-BR" dirty="0">
                <a:solidFill>
                  <a:srgbClr val="FF0000"/>
                </a:solidFill>
                <a:latin typeface="Apple Chancery"/>
                <a:cs typeface="Apple Chancery"/>
              </a:rPr>
              <a:t>= E</a:t>
            </a:r>
            <a:r>
              <a:rPr lang="pt-BR" sz="1200" dirty="0">
                <a:solidFill>
                  <a:srgbClr val="FF0000"/>
                </a:solidFill>
                <a:latin typeface="Apple Chancery"/>
                <a:cs typeface="Apple Chancery"/>
              </a:rPr>
              <a:t>NCRYPT </a:t>
            </a:r>
            <a:r>
              <a:rPr lang="pt-BR" dirty="0">
                <a:solidFill>
                  <a:srgbClr val="FF0000"/>
                </a:solidFill>
                <a:latin typeface="Apple Chancery"/>
                <a:cs typeface="Apple Chancery"/>
              </a:rPr>
              <a:t>(</a:t>
            </a:r>
            <a:r>
              <a:rPr lang="pt-BR" i="1" dirty="0">
                <a:solidFill>
                  <a:srgbClr val="FF0000"/>
                </a:solidFill>
                <a:latin typeface="Apple Chancery"/>
                <a:cs typeface="Apple Chancery"/>
              </a:rPr>
              <a:t>m</a:t>
            </a:r>
            <a:r>
              <a:rPr lang="pt-BR" dirty="0">
                <a:solidFill>
                  <a:srgbClr val="FF0000"/>
                </a:solidFill>
                <a:latin typeface="Apple Chancery"/>
                <a:cs typeface="Apple Chancery"/>
              </a:rPr>
              <a:t>) = </a:t>
            </a:r>
            <a:r>
              <a:rPr lang="pt-BR" i="1" dirty="0">
                <a:solidFill>
                  <a:srgbClr val="FF0000"/>
                </a:solidFill>
                <a:latin typeface="Apple Chancery"/>
                <a:cs typeface="Apple Chancery"/>
              </a:rPr>
              <a:t>m</a:t>
            </a:r>
            <a:r>
              <a:rPr lang="pt-BR" sz="1600" i="1" baseline="50000" dirty="0">
                <a:solidFill>
                  <a:srgbClr val="FF0000"/>
                </a:solidFill>
                <a:latin typeface="Apple Chancery"/>
                <a:cs typeface="Apple Chancery"/>
              </a:rPr>
              <a:t>e</a:t>
            </a:r>
            <a:r>
              <a:rPr lang="pt-BR" sz="1100" i="1" dirty="0">
                <a:solidFill>
                  <a:srgbClr val="FF0000"/>
                </a:solidFill>
                <a:latin typeface="Apple Chancery"/>
                <a:cs typeface="Apple Chancery"/>
              </a:rPr>
              <a:t> </a:t>
            </a:r>
            <a:r>
              <a:rPr lang="pt-BR" dirty="0">
                <a:solidFill>
                  <a:srgbClr val="FF0000"/>
                </a:solidFill>
                <a:latin typeface="Apple Chancery"/>
                <a:cs typeface="Apple Chancery"/>
              </a:rPr>
              <a:t>mod </a:t>
            </a:r>
            <a:r>
              <a:rPr lang="pt-BR" i="1" dirty="0">
                <a:solidFill>
                  <a:srgbClr val="FF0000"/>
                </a:solidFill>
                <a:latin typeface="Apple Chancery"/>
                <a:cs typeface="Apple Chancery"/>
              </a:rPr>
              <a:t>n </a:t>
            </a:r>
            <a:endParaRPr lang="en-US" dirty="0">
              <a:solidFill>
                <a:srgbClr val="FF0000"/>
              </a:solidFill>
              <a:latin typeface="Apple Chancery"/>
              <a:cs typeface="Apple Chancery"/>
            </a:endParaRPr>
          </a:p>
        </p:txBody>
      </p:sp>
      <p:sp>
        <p:nvSpPr>
          <p:cNvPr id="3" name="Rectangle 2"/>
          <p:cNvSpPr/>
          <p:nvPr/>
        </p:nvSpPr>
        <p:spPr>
          <a:xfrm>
            <a:off x="1143000" y="2754868"/>
            <a:ext cx="3022946" cy="369332"/>
          </a:xfrm>
          <a:prstGeom prst="rect">
            <a:avLst/>
          </a:prstGeom>
        </p:spPr>
        <p:txBody>
          <a:bodyPr wrap="none">
            <a:spAutoFit/>
          </a:bodyPr>
          <a:lstStyle/>
          <a:p>
            <a:r>
              <a:rPr lang="da-DK" i="1" dirty="0">
                <a:solidFill>
                  <a:srgbClr val="FF0000"/>
                </a:solidFill>
                <a:latin typeface="Apple Chancery"/>
                <a:cs typeface="Apple Chancery"/>
              </a:rPr>
              <a:t>m = </a:t>
            </a:r>
            <a:r>
              <a:rPr lang="da-DK" dirty="0">
                <a:solidFill>
                  <a:srgbClr val="FF0000"/>
                </a:solidFill>
                <a:latin typeface="Apple Chancery"/>
                <a:cs typeface="Apple Chancery"/>
              </a:rPr>
              <a:t>D</a:t>
            </a:r>
            <a:r>
              <a:rPr lang="da-DK" sz="1200" dirty="0">
                <a:solidFill>
                  <a:srgbClr val="FF0000"/>
                </a:solidFill>
                <a:latin typeface="Apple Chancery"/>
                <a:cs typeface="Apple Chancery"/>
              </a:rPr>
              <a:t>ECRYPT </a:t>
            </a:r>
            <a:r>
              <a:rPr lang="da-DK" dirty="0">
                <a:solidFill>
                  <a:srgbClr val="FF0000"/>
                </a:solidFill>
                <a:latin typeface="Apple Chancery"/>
                <a:cs typeface="Apple Chancery"/>
              </a:rPr>
              <a:t>(</a:t>
            </a:r>
            <a:r>
              <a:rPr lang="da-DK" i="1" dirty="0">
                <a:solidFill>
                  <a:srgbClr val="FF0000"/>
                </a:solidFill>
                <a:latin typeface="Apple Chancery"/>
                <a:cs typeface="Apple Chancery"/>
              </a:rPr>
              <a:t>c</a:t>
            </a:r>
            <a:r>
              <a:rPr lang="da-DK" dirty="0">
                <a:solidFill>
                  <a:srgbClr val="FF0000"/>
                </a:solidFill>
                <a:latin typeface="Apple Chancery"/>
                <a:cs typeface="Apple Chancery"/>
              </a:rPr>
              <a:t>) = </a:t>
            </a:r>
            <a:r>
              <a:rPr lang="da-DK" i="1" dirty="0">
                <a:solidFill>
                  <a:srgbClr val="FF0000"/>
                </a:solidFill>
                <a:latin typeface="Apple Chancery"/>
                <a:cs typeface="Apple Chancery"/>
              </a:rPr>
              <a:t>c</a:t>
            </a:r>
            <a:r>
              <a:rPr lang="da-DK" sz="1600" i="1" baseline="50000" dirty="0">
                <a:solidFill>
                  <a:srgbClr val="FF0000"/>
                </a:solidFill>
                <a:latin typeface="Apple Chancery"/>
                <a:cs typeface="Apple Chancery"/>
              </a:rPr>
              <a:t>d</a:t>
            </a:r>
            <a:r>
              <a:rPr lang="da-DK" sz="1100" i="1" dirty="0">
                <a:solidFill>
                  <a:srgbClr val="FF0000"/>
                </a:solidFill>
                <a:latin typeface="Apple Chancery"/>
                <a:cs typeface="Apple Chancery"/>
              </a:rPr>
              <a:t> </a:t>
            </a:r>
            <a:r>
              <a:rPr lang="da-DK" dirty="0">
                <a:solidFill>
                  <a:srgbClr val="FF0000"/>
                </a:solidFill>
                <a:latin typeface="Apple Chancery"/>
                <a:cs typeface="Apple Chancery"/>
              </a:rPr>
              <a:t>mod </a:t>
            </a:r>
            <a:r>
              <a:rPr lang="da-DK" i="1" dirty="0">
                <a:solidFill>
                  <a:srgbClr val="FF0000"/>
                </a:solidFill>
                <a:latin typeface="Apple Chancery"/>
                <a:cs typeface="Apple Chancery"/>
              </a:rPr>
              <a:t>n </a:t>
            </a:r>
            <a:endParaRPr lang="en-US" dirty="0">
              <a:solidFill>
                <a:srgbClr val="FF0000"/>
              </a:solidFill>
              <a:latin typeface="Apple Chancery"/>
              <a:cs typeface="Apple Chancery"/>
            </a:endParaRPr>
          </a:p>
        </p:txBody>
      </p:sp>
      <p:sp>
        <p:nvSpPr>
          <p:cNvPr id="4" name="Rectangle 3"/>
          <p:cNvSpPr/>
          <p:nvPr/>
        </p:nvSpPr>
        <p:spPr>
          <a:xfrm>
            <a:off x="5762258" y="2133600"/>
            <a:ext cx="2624059" cy="369332"/>
          </a:xfrm>
          <a:prstGeom prst="rect">
            <a:avLst/>
          </a:prstGeom>
        </p:spPr>
        <p:txBody>
          <a:bodyPr wrap="none">
            <a:spAutoFit/>
          </a:bodyPr>
          <a:lstStyle/>
          <a:p>
            <a:r>
              <a:rPr lang="en-US" i="1" dirty="0">
                <a:solidFill>
                  <a:srgbClr val="FF0000"/>
                </a:solidFill>
                <a:latin typeface="Apple Chancery"/>
                <a:cs typeface="Apple Chancery"/>
              </a:rPr>
              <a:t>s </a:t>
            </a:r>
            <a:r>
              <a:rPr lang="en-US" dirty="0">
                <a:solidFill>
                  <a:srgbClr val="FF0000"/>
                </a:solidFill>
                <a:latin typeface="Apple Chancery"/>
                <a:cs typeface="Apple Chancery"/>
              </a:rPr>
              <a:t>= S</a:t>
            </a:r>
            <a:r>
              <a:rPr lang="en-US" sz="1200" dirty="0">
                <a:solidFill>
                  <a:srgbClr val="FF0000"/>
                </a:solidFill>
                <a:latin typeface="Apple Chancery"/>
                <a:cs typeface="Apple Chancery"/>
              </a:rPr>
              <a:t>IGN </a:t>
            </a:r>
            <a:r>
              <a:rPr lang="en-US" dirty="0">
                <a:solidFill>
                  <a:srgbClr val="FF0000"/>
                </a:solidFill>
                <a:latin typeface="Apple Chancery"/>
                <a:cs typeface="Apple Chancery"/>
              </a:rPr>
              <a:t>(</a:t>
            </a:r>
            <a:r>
              <a:rPr lang="en-US" i="1" dirty="0">
                <a:solidFill>
                  <a:srgbClr val="FF0000"/>
                </a:solidFill>
                <a:latin typeface="Apple Chancery"/>
                <a:cs typeface="Apple Chancery"/>
              </a:rPr>
              <a:t>m</a:t>
            </a:r>
            <a:r>
              <a:rPr lang="en-US" dirty="0">
                <a:solidFill>
                  <a:srgbClr val="FF0000"/>
                </a:solidFill>
                <a:latin typeface="Apple Chancery"/>
                <a:cs typeface="Apple Chancery"/>
              </a:rPr>
              <a:t>) = </a:t>
            </a:r>
            <a:r>
              <a:rPr lang="en-US" i="1" dirty="0">
                <a:solidFill>
                  <a:srgbClr val="FF0000"/>
                </a:solidFill>
                <a:latin typeface="Apple Chancery"/>
                <a:cs typeface="Apple Chancery"/>
              </a:rPr>
              <a:t>m</a:t>
            </a:r>
            <a:r>
              <a:rPr lang="en-US" sz="1600" i="1" baseline="50000" dirty="0">
                <a:solidFill>
                  <a:srgbClr val="FF0000"/>
                </a:solidFill>
                <a:latin typeface="Apple Chancery"/>
                <a:cs typeface="Apple Chancery"/>
              </a:rPr>
              <a:t>d</a:t>
            </a:r>
            <a:r>
              <a:rPr lang="en-US" sz="1400" i="1" baseline="50000" dirty="0">
                <a:solidFill>
                  <a:srgbClr val="FF0000"/>
                </a:solidFill>
                <a:latin typeface="Apple Chancery"/>
                <a:cs typeface="Apple Chancery"/>
              </a:rPr>
              <a:t> </a:t>
            </a:r>
            <a:r>
              <a:rPr lang="en-US" dirty="0">
                <a:solidFill>
                  <a:srgbClr val="FF0000"/>
                </a:solidFill>
                <a:latin typeface="Apple Chancery"/>
                <a:cs typeface="Apple Chancery"/>
              </a:rPr>
              <a:t>mod </a:t>
            </a:r>
            <a:r>
              <a:rPr lang="en-US" i="1" dirty="0">
                <a:solidFill>
                  <a:srgbClr val="FF0000"/>
                </a:solidFill>
                <a:latin typeface="Apple Chancery"/>
                <a:cs typeface="Apple Chancery"/>
              </a:rPr>
              <a:t>n </a:t>
            </a:r>
            <a:endParaRPr lang="en-US" dirty="0">
              <a:solidFill>
                <a:srgbClr val="FF0000"/>
              </a:solidFill>
              <a:latin typeface="Apple Chancery"/>
              <a:cs typeface="Apple Chancery"/>
            </a:endParaRPr>
          </a:p>
        </p:txBody>
      </p:sp>
      <p:sp>
        <p:nvSpPr>
          <p:cNvPr id="9" name="Rectangle 8"/>
          <p:cNvSpPr/>
          <p:nvPr/>
        </p:nvSpPr>
        <p:spPr>
          <a:xfrm>
            <a:off x="5783468" y="2754868"/>
            <a:ext cx="2813672" cy="369332"/>
          </a:xfrm>
          <a:prstGeom prst="rect">
            <a:avLst/>
          </a:prstGeom>
        </p:spPr>
        <p:txBody>
          <a:bodyPr wrap="none">
            <a:spAutoFit/>
          </a:bodyPr>
          <a:lstStyle/>
          <a:p>
            <a:r>
              <a:rPr lang="pt-BR" i="1" dirty="0">
                <a:solidFill>
                  <a:srgbClr val="FF0000"/>
                </a:solidFill>
                <a:latin typeface="Apple Chancery"/>
                <a:cs typeface="Apple Chancery"/>
              </a:rPr>
              <a:t>m </a:t>
            </a:r>
            <a:r>
              <a:rPr lang="pt-BR" dirty="0">
                <a:solidFill>
                  <a:srgbClr val="FF0000"/>
                </a:solidFill>
                <a:latin typeface="Apple Chancery"/>
                <a:cs typeface="Apple Chancery"/>
              </a:rPr>
              <a:t>= V</a:t>
            </a:r>
            <a:r>
              <a:rPr lang="pt-BR" sz="1200" dirty="0">
                <a:solidFill>
                  <a:srgbClr val="FF0000"/>
                </a:solidFill>
                <a:latin typeface="Apple Chancery"/>
                <a:cs typeface="Apple Chancery"/>
              </a:rPr>
              <a:t>ERIFY </a:t>
            </a:r>
            <a:r>
              <a:rPr lang="pt-BR" dirty="0">
                <a:solidFill>
                  <a:srgbClr val="FF0000"/>
                </a:solidFill>
                <a:latin typeface="Apple Chancery"/>
                <a:cs typeface="Apple Chancery"/>
              </a:rPr>
              <a:t>(</a:t>
            </a:r>
            <a:r>
              <a:rPr lang="pt-BR" i="1" dirty="0">
                <a:solidFill>
                  <a:srgbClr val="FF0000"/>
                </a:solidFill>
                <a:latin typeface="Apple Chancery"/>
                <a:cs typeface="Apple Chancery"/>
              </a:rPr>
              <a:t>s</a:t>
            </a:r>
            <a:r>
              <a:rPr lang="pt-BR" dirty="0">
                <a:solidFill>
                  <a:srgbClr val="FF0000"/>
                </a:solidFill>
                <a:latin typeface="Apple Chancery"/>
                <a:cs typeface="Apple Chancery"/>
              </a:rPr>
              <a:t>) = </a:t>
            </a:r>
            <a:r>
              <a:rPr lang="pt-BR" i="1" dirty="0">
                <a:solidFill>
                  <a:srgbClr val="FF0000"/>
                </a:solidFill>
                <a:latin typeface="Apple Chancery"/>
                <a:cs typeface="Apple Chancery"/>
              </a:rPr>
              <a:t>s</a:t>
            </a:r>
            <a:r>
              <a:rPr lang="pt-BR" sz="1600" i="1" baseline="50000" dirty="0">
                <a:solidFill>
                  <a:srgbClr val="FF0000"/>
                </a:solidFill>
                <a:latin typeface="Apple Chancery"/>
                <a:cs typeface="Apple Chancery"/>
              </a:rPr>
              <a:t>e </a:t>
            </a:r>
            <a:r>
              <a:rPr lang="pt-BR" dirty="0">
                <a:solidFill>
                  <a:srgbClr val="FF0000"/>
                </a:solidFill>
                <a:latin typeface="Apple Chancery"/>
                <a:cs typeface="Apple Chancery"/>
              </a:rPr>
              <a:t>mod </a:t>
            </a:r>
            <a:r>
              <a:rPr lang="pt-BR" i="1" dirty="0">
                <a:solidFill>
                  <a:srgbClr val="FF0000"/>
                </a:solidFill>
                <a:latin typeface="Apple Chancery"/>
                <a:cs typeface="Apple Chancery"/>
              </a:rPr>
              <a:t>n </a:t>
            </a:r>
            <a:endParaRPr lang="en-US" dirty="0">
              <a:solidFill>
                <a:srgbClr val="FF0000"/>
              </a:solidFill>
              <a:latin typeface="Apple Chancery"/>
              <a:cs typeface="Apple Chancery"/>
            </a:endParaRPr>
          </a:p>
        </p:txBody>
      </p:sp>
      <p:pic>
        <p:nvPicPr>
          <p:cNvPr id="2355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2400" y="1916668"/>
            <a:ext cx="1633172" cy="10551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62400" y="2971800"/>
            <a:ext cx="1633172"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983733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 y="0"/>
            <a:ext cx="8815010" cy="6858000"/>
          </a:xfrm>
          <a:prstGeom prst="rect">
            <a:avLst/>
          </a:prstGeom>
        </p:spPr>
      </p:pic>
    </p:spTree>
    <p:extLst>
      <p:ext uri="{BB962C8B-B14F-4D97-AF65-F5344CB8AC3E}">
        <p14:creationId xmlns:p14="http://schemas.microsoft.com/office/powerpoint/2010/main" val="176690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447800"/>
            <a:ext cx="9144000" cy="5410200"/>
          </a:xfrm>
          <a:prstGeom prst="rect">
            <a:avLst/>
          </a:prstGeom>
        </p:spPr>
      </p:pic>
      <p:sp>
        <p:nvSpPr>
          <p:cNvPr id="2" name="TextBox 1"/>
          <p:cNvSpPr txBox="1"/>
          <p:nvPr/>
        </p:nvSpPr>
        <p:spPr>
          <a:xfrm>
            <a:off x="1" y="0"/>
            <a:ext cx="9144000" cy="1446550"/>
          </a:xfrm>
          <a:prstGeom prst="rect">
            <a:avLst/>
          </a:prstGeom>
          <a:solidFill>
            <a:srgbClr val="31859C"/>
          </a:solidFill>
        </p:spPr>
        <p:txBody>
          <a:bodyPr wrap="square" rtlCol="0">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US" sz="4400" b="1" dirty="0" smtClean="0">
                <a:ln w="50800"/>
                <a:solidFill>
                  <a:schemeClr val="bg1">
                    <a:shade val="50000"/>
                  </a:schemeClr>
                </a:solidFill>
                <a:latin typeface="Telugu MN"/>
                <a:cs typeface="Telugu MN"/>
              </a:rPr>
              <a:t>It has been said that the door of history turns on small hinges . . . </a:t>
            </a:r>
            <a:endParaRPr lang="en-US" sz="4400" b="1" dirty="0">
              <a:ln w="50800"/>
              <a:solidFill>
                <a:schemeClr val="bg1">
                  <a:shade val="50000"/>
                </a:schemeClr>
              </a:solidFill>
              <a:latin typeface="Telugu MN"/>
              <a:cs typeface="Telugu MN"/>
            </a:endParaRPr>
          </a:p>
        </p:txBody>
      </p:sp>
    </p:spTree>
    <p:extLst>
      <p:ext uri="{BB962C8B-B14F-4D97-AF65-F5344CB8AC3E}">
        <p14:creationId xmlns:p14="http://schemas.microsoft.com/office/powerpoint/2010/main" val="426673052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827544"/>
            <a:ext cx="8610600" cy="2677656"/>
          </a:xfrm>
          <a:prstGeom prst="rect">
            <a:avLst/>
          </a:prstGeom>
        </p:spPr>
        <p:txBody>
          <a:bodyPr wrap="square">
            <a:spAutoFit/>
          </a:bodyPr>
          <a:lstStyle/>
          <a:p>
            <a:pPr algn="just"/>
            <a:r>
              <a:rPr lang="en-US" sz="2400" dirty="0">
                <a:latin typeface="Arial Narrow"/>
                <a:cs typeface="Arial Narrow"/>
              </a:rPr>
              <a:t>The security of deployed asymmetric cryptographic schemes relies on the believed </a:t>
            </a:r>
            <a:r>
              <a:rPr lang="en-US" sz="2400" dirty="0" smtClean="0">
                <a:latin typeface="Arial Narrow"/>
                <a:cs typeface="Arial Narrow"/>
              </a:rPr>
              <a:t>hardness of </a:t>
            </a:r>
            <a:r>
              <a:rPr lang="en-US" sz="2400" dirty="0">
                <a:latin typeface="Arial Narrow"/>
                <a:cs typeface="Arial Narrow"/>
              </a:rPr>
              <a:t>number theoretic problems such as integer factorization and the computation of </a:t>
            </a:r>
            <a:r>
              <a:rPr lang="en-US" sz="2400" dirty="0" smtClean="0">
                <a:latin typeface="Arial Narrow"/>
                <a:cs typeface="Arial Narrow"/>
              </a:rPr>
              <a:t>discrete logarithms </a:t>
            </a:r>
            <a:r>
              <a:rPr lang="en-US" sz="2400" dirty="0">
                <a:latin typeface="Arial Narrow"/>
                <a:cs typeface="Arial Narrow"/>
              </a:rPr>
              <a:t>in </a:t>
            </a:r>
            <a:r>
              <a:rPr lang="en-US" sz="2400" dirty="0" smtClean="0">
                <a:latin typeface="Arial Narrow"/>
                <a:cs typeface="Arial Narrow"/>
              </a:rPr>
              <a:t>finite fields </a:t>
            </a:r>
            <a:r>
              <a:rPr lang="en-US" sz="2400" dirty="0">
                <a:latin typeface="Arial Narrow"/>
                <a:cs typeface="Arial Narrow"/>
              </a:rPr>
              <a:t>or in groups of points on an elliptic curve. However, most real</a:t>
            </a:r>
            <a:r>
              <a:rPr lang="en-US" sz="2400" dirty="0" smtClean="0">
                <a:latin typeface="Arial Narrow"/>
                <a:cs typeface="Arial Narrow"/>
              </a:rPr>
              <a:t>-world </a:t>
            </a:r>
            <a:r>
              <a:rPr lang="en-US" sz="2400" dirty="0">
                <a:latin typeface="Arial Narrow"/>
                <a:cs typeface="Arial Narrow"/>
              </a:rPr>
              <a:t>cryptographic vulnerabilities do not stem from a weakness in </a:t>
            </a:r>
            <a:r>
              <a:rPr lang="en-US" sz="2400" dirty="0" smtClean="0">
                <a:latin typeface="Arial Narrow"/>
                <a:cs typeface="Arial Narrow"/>
              </a:rPr>
              <a:t>the underlying hardness assumption</a:t>
            </a:r>
            <a:r>
              <a:rPr lang="en-US" sz="2400" dirty="0">
                <a:latin typeface="Arial Narrow"/>
                <a:cs typeface="Arial Narrow"/>
              </a:rPr>
              <a:t>, but rather from implementation issues such as </a:t>
            </a:r>
            <a:r>
              <a:rPr lang="en-US" sz="2400" dirty="0" smtClean="0">
                <a:latin typeface="Arial Narrow"/>
                <a:cs typeface="Arial Narrow"/>
              </a:rPr>
              <a:t>side channel </a:t>
            </a:r>
            <a:r>
              <a:rPr lang="en-US" sz="2400" dirty="0">
                <a:latin typeface="Arial Narrow"/>
                <a:cs typeface="Arial Narrow"/>
              </a:rPr>
              <a:t>attacks, </a:t>
            </a:r>
            <a:r>
              <a:rPr lang="en-US" sz="2400" dirty="0" smtClean="0">
                <a:latin typeface="Arial Narrow"/>
                <a:cs typeface="Arial Narrow"/>
              </a:rPr>
              <a:t>software bugs </a:t>
            </a:r>
            <a:r>
              <a:rPr lang="en-US" sz="2400" dirty="0">
                <a:latin typeface="Arial Narrow"/>
                <a:cs typeface="Arial Narrow"/>
              </a:rPr>
              <a:t>or design </a:t>
            </a:r>
            <a:r>
              <a:rPr lang="en-US" sz="2400" dirty="0" smtClean="0">
                <a:latin typeface="Arial Narrow"/>
                <a:cs typeface="Arial Narrow"/>
              </a:rPr>
              <a:t>flaws.  </a:t>
            </a:r>
            <a:endParaRPr lang="en-US" sz="2400" dirty="0">
              <a:latin typeface="Arial Narrow"/>
              <a:cs typeface="Arial Narrow"/>
            </a:endParaRPr>
          </a:p>
        </p:txBody>
      </p:sp>
      <p:sp>
        <p:nvSpPr>
          <p:cNvPr id="3" name="Rectangle 2"/>
          <p:cNvSpPr/>
          <p:nvPr/>
        </p:nvSpPr>
        <p:spPr>
          <a:xfrm>
            <a:off x="304800" y="3506212"/>
            <a:ext cx="8458200" cy="3046988"/>
          </a:xfrm>
          <a:prstGeom prst="rect">
            <a:avLst/>
          </a:prstGeom>
        </p:spPr>
        <p:txBody>
          <a:bodyPr wrap="square">
            <a:spAutoFit/>
          </a:bodyPr>
          <a:lstStyle/>
          <a:p>
            <a:pPr algn="just"/>
            <a:r>
              <a:rPr lang="en-US" sz="2400" dirty="0">
                <a:latin typeface="Arial Narrow"/>
                <a:cs typeface="Arial Narrow"/>
              </a:rPr>
              <a:t>An elliptic curve public key is a point </a:t>
            </a:r>
            <a:r>
              <a:rPr lang="en-US" sz="2400" b="1" dirty="0">
                <a:latin typeface="Apple Chancery"/>
                <a:cs typeface="Apple Chancery"/>
              </a:rPr>
              <a:t>Q = dG</a:t>
            </a:r>
            <a:r>
              <a:rPr lang="en-US" sz="2400" b="1" dirty="0">
                <a:latin typeface="Arial Narrow"/>
                <a:cs typeface="Arial Narrow"/>
              </a:rPr>
              <a:t> </a:t>
            </a:r>
            <a:r>
              <a:rPr lang="en-US" sz="2400" dirty="0">
                <a:latin typeface="Arial Narrow"/>
                <a:cs typeface="Arial Narrow"/>
              </a:rPr>
              <a:t>which is a multiple of the generator </a:t>
            </a:r>
            <a:r>
              <a:rPr lang="en-US" sz="2400" b="1" dirty="0" smtClean="0">
                <a:latin typeface="Apple Chancery"/>
                <a:cs typeface="Apple Chancery"/>
              </a:rPr>
              <a:t>G for </a:t>
            </a:r>
            <a:r>
              <a:rPr lang="en-US" sz="2400" b="1" dirty="0">
                <a:latin typeface="Apple Chancery"/>
                <a:cs typeface="Apple Chancery"/>
              </a:rPr>
              <a:t>1  d &lt; n</a:t>
            </a:r>
            <a:r>
              <a:rPr lang="en-US" sz="2400" dirty="0">
                <a:latin typeface="Arial Narrow"/>
                <a:cs typeface="Arial Narrow"/>
              </a:rPr>
              <a:t>. Poor randomness might manifest itself as repeated values of </a:t>
            </a:r>
            <a:r>
              <a:rPr lang="en-US" sz="2400" b="1" dirty="0">
                <a:latin typeface="Apple Chancery"/>
                <a:cs typeface="Apple Chancery"/>
              </a:rPr>
              <a:t>d</a:t>
            </a:r>
            <a:r>
              <a:rPr lang="en-US" sz="2400" dirty="0">
                <a:latin typeface="Arial Narrow"/>
                <a:cs typeface="Arial Narrow"/>
              </a:rPr>
              <a:t>, and </a:t>
            </a:r>
            <a:r>
              <a:rPr lang="en-US" sz="2400" dirty="0" smtClean="0">
                <a:latin typeface="Arial Narrow"/>
                <a:cs typeface="Arial Narrow"/>
              </a:rPr>
              <a:t>thus repeated </a:t>
            </a:r>
            <a:r>
              <a:rPr lang="en-US" sz="2400" dirty="0">
                <a:latin typeface="Arial Narrow"/>
                <a:cs typeface="Arial Narrow"/>
              </a:rPr>
              <a:t>public keys observed in the wild. In contrast to RSA, where poor random </a:t>
            </a:r>
            <a:r>
              <a:rPr lang="en-US" sz="2400" dirty="0" smtClean="0">
                <a:latin typeface="Arial Narrow"/>
                <a:cs typeface="Arial Narrow"/>
              </a:rPr>
              <a:t>number generators </a:t>
            </a:r>
            <a:r>
              <a:rPr lang="en-US" sz="2400" dirty="0">
                <a:latin typeface="Arial Narrow"/>
                <a:cs typeface="Arial Narrow"/>
              </a:rPr>
              <a:t>and bugs have resulted in distinct RSA moduli that can be factored using </a:t>
            </a:r>
            <a:r>
              <a:rPr lang="en-US" sz="2400" dirty="0" smtClean="0">
                <a:latin typeface="Arial Narrow"/>
                <a:cs typeface="Arial Narrow"/>
              </a:rPr>
              <a:t>the greatest </a:t>
            </a:r>
            <a:r>
              <a:rPr lang="en-US" sz="2400" dirty="0">
                <a:latin typeface="Arial Narrow"/>
                <a:cs typeface="Arial Narrow"/>
              </a:rPr>
              <a:t>common divisor algorithm when they share exactly one prime factor in common, </a:t>
            </a:r>
            <a:r>
              <a:rPr lang="en-US" sz="2400" dirty="0" smtClean="0">
                <a:latin typeface="Arial Narrow"/>
                <a:cs typeface="Arial Narrow"/>
              </a:rPr>
              <a:t>an elliptic </a:t>
            </a:r>
            <a:r>
              <a:rPr lang="en-US" sz="2400" dirty="0">
                <a:latin typeface="Arial Narrow"/>
                <a:cs typeface="Arial Narrow"/>
              </a:rPr>
              <a:t>curve public key appears to have no analogous property.</a:t>
            </a:r>
          </a:p>
        </p:txBody>
      </p:sp>
      <p:sp>
        <p:nvSpPr>
          <p:cNvPr id="4" name="TextBox 3"/>
          <p:cNvSpPr txBox="1"/>
          <p:nvPr/>
        </p:nvSpPr>
        <p:spPr>
          <a:xfrm>
            <a:off x="3044947" y="228600"/>
            <a:ext cx="2671925" cy="584776"/>
          </a:xfrm>
          <a:prstGeom prst="rect">
            <a:avLst/>
          </a:prstGeom>
          <a:solidFill>
            <a:srgbClr val="31859C"/>
          </a:solidFill>
        </p:spPr>
        <p:txBody>
          <a:bodyPr wrap="none" rtlCol="0">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US" sz="3200" b="1" dirty="0" smtClean="0">
                <a:ln w="50800"/>
                <a:solidFill>
                  <a:schemeClr val="bg1">
                    <a:shade val="50000"/>
                  </a:schemeClr>
                </a:solidFill>
                <a:latin typeface="Arial Narrow"/>
                <a:cs typeface="Arial Narrow"/>
              </a:rPr>
              <a:t>Key Generation</a:t>
            </a:r>
            <a:endParaRPr lang="en-US" sz="3200" b="1" dirty="0">
              <a:ln w="50800"/>
              <a:solidFill>
                <a:schemeClr val="bg1">
                  <a:shade val="50000"/>
                </a:schemeClr>
              </a:solidFill>
              <a:latin typeface="Arial Narrow"/>
              <a:cs typeface="Arial Narrow"/>
            </a:endParaRPr>
          </a:p>
        </p:txBody>
      </p:sp>
    </p:spTree>
    <p:extLst>
      <p:ext uri="{BB962C8B-B14F-4D97-AF65-F5344CB8AC3E}">
        <p14:creationId xmlns:p14="http://schemas.microsoft.com/office/powerpoint/2010/main" val="396478959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2000" y="1447800"/>
            <a:ext cx="7848600" cy="1477328"/>
          </a:xfrm>
          <a:prstGeom prst="rect">
            <a:avLst/>
          </a:prstGeom>
        </p:spPr>
        <p:txBody>
          <a:bodyPr wrap="square">
            <a:spAutoFit/>
          </a:bodyPr>
          <a:lstStyle/>
          <a:p>
            <a:r>
              <a:rPr lang="en-US" dirty="0">
                <a:latin typeface="Arial Narrow"/>
                <a:cs typeface="Arial Narrow"/>
              </a:rPr>
              <a:t> A DSA signature </a:t>
            </a:r>
            <a:r>
              <a:rPr lang="en-US" dirty="0" smtClean="0">
                <a:latin typeface="Arial Narrow"/>
                <a:cs typeface="Arial Narrow"/>
              </a:rPr>
              <a:t>consists of </a:t>
            </a:r>
            <a:r>
              <a:rPr lang="en-US" dirty="0">
                <a:latin typeface="Arial Narrow"/>
                <a:cs typeface="Arial Narrow"/>
              </a:rPr>
              <a:t>a pair of integers </a:t>
            </a:r>
            <a:r>
              <a:rPr lang="en-US" i="1" dirty="0">
                <a:latin typeface="Apple Chancery"/>
                <a:cs typeface="Apple Chancery"/>
              </a:rPr>
              <a:t>(r; s) : r = g</a:t>
            </a:r>
            <a:r>
              <a:rPr lang="en-US" sz="2400" i="1" baseline="30000" dirty="0">
                <a:latin typeface="Apple Chancery"/>
                <a:cs typeface="Apple Chancery"/>
              </a:rPr>
              <a:t>k </a:t>
            </a:r>
            <a:r>
              <a:rPr lang="en-US" i="1" dirty="0">
                <a:latin typeface="Apple Chancery"/>
                <a:cs typeface="Apple Chancery"/>
              </a:rPr>
              <a:t> mod p  mod q  </a:t>
            </a:r>
            <a:r>
              <a:rPr lang="en-US" dirty="0">
                <a:latin typeface="Apple Chancery"/>
                <a:cs typeface="Apple Chancery"/>
              </a:rPr>
              <a:t>and</a:t>
            </a:r>
          </a:p>
          <a:p>
            <a:r>
              <a:rPr lang="en-US" i="1" dirty="0">
                <a:latin typeface="Apple Chancery"/>
                <a:cs typeface="Apple Chancery"/>
              </a:rPr>
              <a:t>s = (</a:t>
            </a:r>
            <a:r>
              <a:rPr lang="en-US" i="1" dirty="0" smtClean="0">
                <a:latin typeface="Apple Chancery"/>
                <a:cs typeface="Apple Chancery"/>
              </a:rPr>
              <a:t>k</a:t>
            </a:r>
            <a:r>
              <a:rPr lang="en-US" sz="2000" i="1" baseline="30000" dirty="0" smtClean="0">
                <a:latin typeface="Apple Chancery"/>
                <a:cs typeface="Apple Chancery"/>
              </a:rPr>
              <a:t>-1</a:t>
            </a:r>
            <a:r>
              <a:rPr lang="en-US" i="1" dirty="0">
                <a:latin typeface="Apple Chancery"/>
                <a:cs typeface="Apple Chancery"/>
              </a:rPr>
              <a:t>(H(m)+xr))  mod </a:t>
            </a:r>
            <a:r>
              <a:rPr lang="en-US" i="1" dirty="0" smtClean="0">
                <a:latin typeface="Apple Chancery"/>
                <a:cs typeface="Apple Chancery"/>
              </a:rPr>
              <a:t>q</a:t>
            </a:r>
            <a:r>
              <a:rPr lang="en-US" dirty="0" smtClean="0">
                <a:latin typeface="Apple Chancery"/>
                <a:cs typeface="Apple Chancery"/>
              </a:rPr>
              <a:t>, </a:t>
            </a:r>
            <a:r>
              <a:rPr lang="en-US" dirty="0">
                <a:latin typeface="Apple Chancery"/>
                <a:cs typeface="Apple Chancery"/>
              </a:rPr>
              <a:t>where k</a:t>
            </a:r>
            <a:r>
              <a:rPr lang="en-US" dirty="0">
                <a:latin typeface="Arial Narrow"/>
                <a:cs typeface="Arial Narrow"/>
              </a:rPr>
              <a:t>  is a randomly </a:t>
            </a:r>
            <a:r>
              <a:rPr lang="en-US" dirty="0" smtClean="0">
                <a:latin typeface="Arial Narrow"/>
                <a:cs typeface="Arial Narrow"/>
              </a:rPr>
              <a:t>chosen ephemeral </a:t>
            </a:r>
            <a:r>
              <a:rPr lang="en-US" dirty="0">
                <a:latin typeface="Arial Narrow"/>
                <a:cs typeface="Arial Narrow"/>
              </a:rPr>
              <a:t>private key and </a:t>
            </a:r>
            <a:r>
              <a:rPr lang="en-US" i="1" dirty="0">
                <a:latin typeface="Apple Chancery"/>
                <a:cs typeface="Apple Chancery"/>
              </a:rPr>
              <a:t>H(m)</a:t>
            </a:r>
            <a:r>
              <a:rPr lang="en-US" dirty="0">
                <a:latin typeface="Arial Narrow"/>
                <a:cs typeface="Arial Narrow"/>
              </a:rPr>
              <a:t>  is the hash of </a:t>
            </a:r>
            <a:r>
              <a:rPr lang="en-US" dirty="0" smtClean="0">
                <a:latin typeface="Arial Narrow"/>
                <a:cs typeface="Arial Narrow"/>
              </a:rPr>
              <a:t>the message.  DSA is a public key which consists of three so-called domain parameters (two prime moduli </a:t>
            </a:r>
            <a:r>
              <a:rPr lang="en-US" i="1" dirty="0" smtClean="0">
                <a:latin typeface="Apple Chancery"/>
                <a:cs typeface="Apple Chancery"/>
              </a:rPr>
              <a:t>p</a:t>
            </a:r>
            <a:r>
              <a:rPr lang="en-US" dirty="0" smtClean="0">
                <a:latin typeface="Arial Narrow"/>
                <a:cs typeface="Arial Narrow"/>
              </a:rPr>
              <a:t> and </a:t>
            </a:r>
            <a:r>
              <a:rPr lang="en-US" i="1" dirty="0" smtClean="0">
                <a:latin typeface="Apple Chancery"/>
                <a:cs typeface="Apple Chancery"/>
              </a:rPr>
              <a:t>q</a:t>
            </a:r>
            <a:r>
              <a:rPr lang="en-US" dirty="0" smtClean="0">
                <a:latin typeface="Arial Narrow"/>
                <a:cs typeface="Arial Narrow"/>
              </a:rPr>
              <a:t> and generator g of the subgroup of order </a:t>
            </a:r>
            <a:r>
              <a:rPr lang="en-US" dirty="0" smtClean="0">
                <a:latin typeface="Apple Chancery"/>
                <a:cs typeface="Apple Chancery"/>
              </a:rPr>
              <a:t>q</a:t>
            </a:r>
            <a:r>
              <a:rPr lang="en-US" dirty="0" smtClean="0">
                <a:latin typeface="Arial Narrow"/>
                <a:cs typeface="Arial Narrow"/>
              </a:rPr>
              <a:t> mod </a:t>
            </a:r>
            <a:r>
              <a:rPr lang="en-US" dirty="0" smtClean="0">
                <a:latin typeface="Apple Chancery"/>
                <a:cs typeface="Apple Chancery"/>
              </a:rPr>
              <a:t>p</a:t>
            </a:r>
            <a:r>
              <a:rPr lang="en-US" dirty="0" smtClean="0">
                <a:latin typeface="Arial Narrow"/>
                <a:cs typeface="Arial Narrow"/>
              </a:rPr>
              <a:t>) and an integer </a:t>
            </a:r>
            <a:r>
              <a:rPr lang="en-US" i="1" dirty="0" smtClean="0">
                <a:latin typeface="Apple Chancery"/>
                <a:cs typeface="Apple Chancery"/>
              </a:rPr>
              <a:t>y = g</a:t>
            </a:r>
            <a:r>
              <a:rPr lang="en-US" sz="2000" i="1" baseline="30000" dirty="0" smtClean="0">
                <a:latin typeface="Apple Chancery"/>
                <a:cs typeface="Apple Chancery"/>
              </a:rPr>
              <a:t>x</a:t>
            </a:r>
            <a:r>
              <a:rPr lang="en-US" i="1" dirty="0" smtClean="0">
                <a:latin typeface="Apple Chancery"/>
                <a:cs typeface="Apple Chancery"/>
              </a:rPr>
              <a:t> mod p</a:t>
            </a:r>
            <a:r>
              <a:rPr lang="en-US" dirty="0" smtClean="0">
                <a:latin typeface="Arial Narrow"/>
                <a:cs typeface="Arial Narrow"/>
              </a:rPr>
              <a:t>, where </a:t>
            </a:r>
            <a:r>
              <a:rPr lang="en-US" i="1" dirty="0" smtClean="0">
                <a:latin typeface="Apple Chancery"/>
                <a:cs typeface="Apple Chancery"/>
              </a:rPr>
              <a:t>x</a:t>
            </a:r>
            <a:r>
              <a:rPr lang="en-US" dirty="0" smtClean="0">
                <a:latin typeface="Apple Chancery"/>
                <a:cs typeface="Apple Chancery"/>
              </a:rPr>
              <a:t> </a:t>
            </a:r>
            <a:r>
              <a:rPr lang="en-US" dirty="0" smtClean="0">
                <a:latin typeface="Arial Narrow"/>
                <a:cs typeface="Arial Narrow"/>
              </a:rPr>
              <a:t>is the private key.</a:t>
            </a:r>
            <a:endParaRPr lang="en-US" dirty="0">
              <a:latin typeface="Arial Narrow"/>
              <a:cs typeface="Arial Narrow"/>
            </a:endParaRPr>
          </a:p>
        </p:txBody>
      </p:sp>
      <p:sp>
        <p:nvSpPr>
          <p:cNvPr id="5" name="Rectangle 4"/>
          <p:cNvSpPr/>
          <p:nvPr/>
        </p:nvSpPr>
        <p:spPr>
          <a:xfrm>
            <a:off x="762000" y="3088481"/>
            <a:ext cx="7467600" cy="3200877"/>
          </a:xfrm>
          <a:prstGeom prst="rect">
            <a:avLst/>
          </a:prstGeom>
        </p:spPr>
        <p:txBody>
          <a:bodyPr wrap="square">
            <a:spAutoFit/>
          </a:bodyPr>
          <a:lstStyle/>
          <a:p>
            <a:r>
              <a:rPr lang="en-US" dirty="0"/>
              <a:t> </a:t>
            </a:r>
            <a:r>
              <a:rPr lang="en-US" dirty="0">
                <a:latin typeface="Arial Narrow"/>
                <a:cs typeface="Arial Narrow"/>
              </a:rPr>
              <a:t>An RSA </a:t>
            </a:r>
            <a:r>
              <a:rPr lang="en-US" dirty="0" smtClean="0">
                <a:latin typeface="Arial Narrow"/>
                <a:cs typeface="Arial Narrow"/>
              </a:rPr>
              <a:t> </a:t>
            </a:r>
            <a:r>
              <a:rPr lang="en-US" dirty="0">
                <a:latin typeface="Arial Narrow"/>
                <a:cs typeface="Arial Narrow"/>
              </a:rPr>
              <a:t>public key consists of two integers: an </a:t>
            </a:r>
            <a:r>
              <a:rPr lang="en-US" dirty="0" smtClean="0">
                <a:latin typeface="Arial Narrow"/>
                <a:cs typeface="Arial Narrow"/>
              </a:rPr>
              <a:t>exponent </a:t>
            </a:r>
            <a:r>
              <a:rPr lang="en-US" i="1" dirty="0" smtClean="0">
                <a:latin typeface="Apple Chancery"/>
                <a:cs typeface="Apple Chancery"/>
              </a:rPr>
              <a:t>e</a:t>
            </a:r>
            <a:r>
              <a:rPr lang="en-US" dirty="0" smtClean="0">
                <a:latin typeface="Arial Narrow"/>
                <a:cs typeface="Arial Narrow"/>
              </a:rPr>
              <a:t>  </a:t>
            </a:r>
            <a:r>
              <a:rPr lang="en-US" dirty="0">
                <a:latin typeface="Arial Narrow"/>
                <a:cs typeface="Arial Narrow"/>
              </a:rPr>
              <a:t>and a modulus </a:t>
            </a:r>
            <a:r>
              <a:rPr lang="en-US" i="1" dirty="0" smtClean="0">
                <a:latin typeface="Apple Chancery"/>
                <a:cs typeface="Apple Chancery"/>
              </a:rPr>
              <a:t>N</a:t>
            </a:r>
            <a:r>
              <a:rPr lang="en-US" dirty="0" smtClean="0">
                <a:latin typeface="Arial Narrow"/>
                <a:cs typeface="Arial Narrow"/>
              </a:rPr>
              <a:t>.  The </a:t>
            </a:r>
            <a:r>
              <a:rPr lang="en-US" dirty="0">
                <a:latin typeface="Arial Narrow"/>
                <a:cs typeface="Arial Narrow"/>
              </a:rPr>
              <a:t>exponent can be </a:t>
            </a:r>
            <a:r>
              <a:rPr lang="en-US" dirty="0" smtClean="0">
                <a:latin typeface="Arial Narrow"/>
                <a:cs typeface="Arial Narrow"/>
              </a:rPr>
              <a:t>shared among </a:t>
            </a:r>
            <a:r>
              <a:rPr lang="en-US" dirty="0">
                <a:latin typeface="Arial Narrow"/>
                <a:cs typeface="Arial Narrow"/>
              </a:rPr>
              <a:t>multiple public keys without compromising security</a:t>
            </a:r>
            <a:r>
              <a:rPr lang="en-US" dirty="0" smtClean="0">
                <a:latin typeface="Arial Narrow"/>
                <a:cs typeface="Arial Narrow"/>
              </a:rPr>
              <a:t>, but </a:t>
            </a:r>
            <a:r>
              <a:rPr lang="en-US" dirty="0">
                <a:latin typeface="Arial Narrow"/>
                <a:cs typeface="Arial Narrow"/>
              </a:rPr>
              <a:t>the modulus cannot. The modulus </a:t>
            </a:r>
            <a:r>
              <a:rPr lang="en-US" i="1" dirty="0">
                <a:latin typeface="Arial Narrow"/>
                <a:cs typeface="Arial Narrow"/>
              </a:rPr>
              <a:t>N</a:t>
            </a:r>
            <a:r>
              <a:rPr lang="en-US" dirty="0">
                <a:latin typeface="Arial Narrow"/>
                <a:cs typeface="Arial Narrow"/>
              </a:rPr>
              <a:t>  is </a:t>
            </a:r>
            <a:r>
              <a:rPr lang="en-US" dirty="0" smtClean="0">
                <a:latin typeface="Arial Narrow"/>
                <a:cs typeface="Arial Narrow"/>
              </a:rPr>
              <a:t>the product </a:t>
            </a:r>
            <a:r>
              <a:rPr lang="en-US" dirty="0">
                <a:latin typeface="Arial Narrow"/>
                <a:cs typeface="Arial Narrow"/>
              </a:rPr>
              <a:t>of two randomly chosen prime numbers </a:t>
            </a:r>
            <a:r>
              <a:rPr lang="en-US" i="1" dirty="0">
                <a:latin typeface="Apple Chancery"/>
                <a:cs typeface="Apple Chancery"/>
              </a:rPr>
              <a:t>p</a:t>
            </a:r>
            <a:r>
              <a:rPr lang="en-US" dirty="0">
                <a:latin typeface="Arial Narrow"/>
                <a:cs typeface="Arial Narrow"/>
              </a:rPr>
              <a:t>  and </a:t>
            </a:r>
            <a:r>
              <a:rPr lang="en-US" i="1" dirty="0">
                <a:latin typeface="Apple Chancery"/>
                <a:cs typeface="Apple Chancery"/>
              </a:rPr>
              <a:t>q</a:t>
            </a:r>
            <a:r>
              <a:rPr lang="en-US" dirty="0">
                <a:latin typeface="Arial Narrow"/>
                <a:cs typeface="Arial Narrow"/>
              </a:rPr>
              <a:t> </a:t>
            </a:r>
            <a:r>
              <a:rPr lang="en-US" dirty="0" smtClean="0">
                <a:latin typeface="Arial Narrow"/>
                <a:cs typeface="Arial Narrow"/>
              </a:rPr>
              <a:t>. The </a:t>
            </a:r>
            <a:r>
              <a:rPr lang="en-US" dirty="0">
                <a:latin typeface="Arial Narrow"/>
                <a:cs typeface="Arial Narrow"/>
              </a:rPr>
              <a:t>private key is the decryption exponent</a:t>
            </a:r>
          </a:p>
          <a:p>
            <a:endParaRPr lang="ro-RO" dirty="0" smtClean="0">
              <a:latin typeface="Arial Narrow"/>
              <a:cs typeface="Arial Narrow"/>
            </a:endParaRPr>
          </a:p>
          <a:p>
            <a:r>
              <a:rPr lang="ro-RO" i="1" dirty="0" smtClean="0">
                <a:latin typeface="Arial Narrow"/>
                <a:cs typeface="Arial Narrow"/>
              </a:rPr>
              <a:t>		</a:t>
            </a:r>
            <a:r>
              <a:rPr lang="ro-RO" sz="2000" b="1" i="1" dirty="0" smtClean="0">
                <a:latin typeface="Apple Chancery"/>
                <a:cs typeface="Apple Chancery"/>
              </a:rPr>
              <a:t>d </a:t>
            </a:r>
            <a:r>
              <a:rPr lang="ro-RO" sz="2000" b="1" i="1" dirty="0">
                <a:latin typeface="Apple Chancery"/>
                <a:cs typeface="Apple Chancery"/>
              </a:rPr>
              <a:t>= </a:t>
            </a:r>
            <a:r>
              <a:rPr lang="ro-RO" sz="2000" b="1" i="1" dirty="0" smtClean="0">
                <a:latin typeface="Apple Chancery"/>
                <a:cs typeface="Apple Chancery"/>
              </a:rPr>
              <a:t>e</a:t>
            </a:r>
            <a:r>
              <a:rPr lang="ro-RO" sz="2000" b="1" i="1" baseline="30000" dirty="0" smtClean="0">
                <a:latin typeface="Apple Chancery"/>
                <a:cs typeface="Apple Chancery"/>
              </a:rPr>
              <a:t>-1  </a:t>
            </a:r>
            <a:r>
              <a:rPr lang="ro-RO" sz="2000" b="1" i="1" dirty="0">
                <a:latin typeface="Apple Chancery"/>
                <a:cs typeface="Apple Chancery"/>
              </a:rPr>
              <a:t>mod (</a:t>
            </a:r>
            <a:r>
              <a:rPr lang="ro-RO" sz="2000" b="1" i="1" dirty="0" smtClean="0">
                <a:latin typeface="Apple Chancery"/>
                <a:cs typeface="Apple Chancery"/>
              </a:rPr>
              <a:t>p - </a:t>
            </a:r>
            <a:r>
              <a:rPr lang="ro-RO" sz="2000" b="1" i="1" dirty="0">
                <a:latin typeface="Apple Chancery"/>
                <a:cs typeface="Apple Chancery"/>
              </a:rPr>
              <a:t>1)(</a:t>
            </a:r>
            <a:r>
              <a:rPr lang="ro-RO" sz="2000" b="1" i="1" dirty="0" smtClean="0">
                <a:latin typeface="Apple Chancery"/>
                <a:cs typeface="Apple Chancery"/>
              </a:rPr>
              <a:t>q - </a:t>
            </a:r>
            <a:r>
              <a:rPr lang="ro-RO" sz="2000" b="1" i="1" dirty="0">
                <a:latin typeface="Apple Chancery"/>
                <a:cs typeface="Apple Chancery"/>
              </a:rPr>
              <a:t>1)</a:t>
            </a:r>
            <a:r>
              <a:rPr lang="ro-RO" sz="2000" b="1" dirty="0">
                <a:latin typeface="Apple Chancery"/>
                <a:cs typeface="Apple Chancery"/>
              </a:rPr>
              <a:t>:</a:t>
            </a:r>
          </a:p>
          <a:p>
            <a:r>
              <a:rPr lang="ro-RO" sz="2000" b="1" dirty="0">
                <a:latin typeface="Arial Narrow"/>
                <a:cs typeface="Arial Narrow"/>
              </a:rPr>
              <a:t> </a:t>
            </a:r>
            <a:endParaRPr lang="ro-RO" sz="2000" b="1" dirty="0" smtClean="0">
              <a:latin typeface="Arial Narrow"/>
              <a:cs typeface="Arial Narrow"/>
            </a:endParaRPr>
          </a:p>
          <a:p>
            <a:r>
              <a:rPr lang="ro-RO" dirty="0" smtClean="0">
                <a:latin typeface="Arial Narrow"/>
                <a:cs typeface="Arial Narrow"/>
              </a:rPr>
              <a:t>Anyone </a:t>
            </a:r>
            <a:r>
              <a:rPr lang="ro-RO" dirty="0">
                <a:latin typeface="Arial Narrow"/>
                <a:cs typeface="Arial Narrow"/>
              </a:rPr>
              <a:t>who knows the factorization of </a:t>
            </a:r>
            <a:r>
              <a:rPr lang="ro-RO" i="1" dirty="0">
                <a:latin typeface="Apple Chancery"/>
                <a:cs typeface="Apple Chancery"/>
              </a:rPr>
              <a:t>N</a:t>
            </a:r>
            <a:r>
              <a:rPr lang="ro-RO" dirty="0">
                <a:latin typeface="Arial Narrow"/>
                <a:cs typeface="Arial Narrow"/>
              </a:rPr>
              <a:t>  can </a:t>
            </a:r>
            <a:r>
              <a:rPr lang="ro-RO" dirty="0" smtClean="0">
                <a:latin typeface="Arial Narrow"/>
                <a:cs typeface="Arial Narrow"/>
              </a:rPr>
              <a:t>efficiently compute </a:t>
            </a:r>
            <a:r>
              <a:rPr lang="ro-RO" dirty="0">
                <a:latin typeface="Arial Narrow"/>
                <a:cs typeface="Arial Narrow"/>
              </a:rPr>
              <a:t>the private key for any public key </a:t>
            </a:r>
            <a:r>
              <a:rPr lang="ro-RO" dirty="0">
                <a:latin typeface="Apple Chancery"/>
                <a:cs typeface="Apple Chancery"/>
              </a:rPr>
              <a:t>(</a:t>
            </a:r>
            <a:r>
              <a:rPr lang="ro-RO" i="1" dirty="0" smtClean="0">
                <a:latin typeface="Apple Chancery"/>
                <a:cs typeface="Apple Chancery"/>
              </a:rPr>
              <a:t>e, N</a:t>
            </a:r>
            <a:r>
              <a:rPr lang="ro-RO" dirty="0">
                <a:latin typeface="Apple Chancery"/>
                <a:cs typeface="Apple Chancery"/>
              </a:rPr>
              <a:t>) </a:t>
            </a:r>
            <a:r>
              <a:rPr lang="ro-RO" dirty="0" smtClean="0">
                <a:latin typeface="Apple Chancery"/>
                <a:cs typeface="Apple Chancery"/>
              </a:rPr>
              <a:t>  </a:t>
            </a:r>
            <a:r>
              <a:rPr lang="ro-RO" dirty="0" smtClean="0">
                <a:latin typeface="Arial Narrow"/>
                <a:cs typeface="Arial Narrow"/>
              </a:rPr>
              <a:t>using the </a:t>
            </a:r>
            <a:r>
              <a:rPr lang="ro-RO" dirty="0">
                <a:latin typeface="Arial Narrow"/>
                <a:cs typeface="Arial Narrow"/>
              </a:rPr>
              <a:t>preceding equation. When </a:t>
            </a:r>
            <a:r>
              <a:rPr lang="ro-RO" dirty="0">
                <a:latin typeface="Apple Chancery"/>
                <a:cs typeface="Apple Chancery"/>
              </a:rPr>
              <a:t>p</a:t>
            </a:r>
            <a:r>
              <a:rPr lang="ro-RO" dirty="0">
                <a:latin typeface="Arial Narrow"/>
                <a:cs typeface="Arial Narrow"/>
              </a:rPr>
              <a:t>  and </a:t>
            </a:r>
            <a:r>
              <a:rPr lang="ro-RO" dirty="0">
                <a:latin typeface="Apple Chancery"/>
                <a:cs typeface="Apple Chancery"/>
              </a:rPr>
              <a:t>q</a:t>
            </a:r>
            <a:r>
              <a:rPr lang="ro-RO" dirty="0">
                <a:latin typeface="Arial Narrow"/>
                <a:cs typeface="Arial Narrow"/>
              </a:rPr>
              <a:t>  are unknown, the</a:t>
            </a:r>
          </a:p>
          <a:p>
            <a:r>
              <a:rPr lang="ro-RO" dirty="0">
                <a:latin typeface="Arial Narrow"/>
                <a:cs typeface="Arial Narrow"/>
              </a:rPr>
              <a:t>most efficient known method to calculate the private </a:t>
            </a:r>
            <a:r>
              <a:rPr lang="ro-RO" dirty="0" smtClean="0">
                <a:latin typeface="Arial Narrow"/>
                <a:cs typeface="Arial Narrow"/>
              </a:rPr>
              <a:t>key is </a:t>
            </a:r>
            <a:r>
              <a:rPr lang="ro-RO" dirty="0">
                <a:latin typeface="Arial Narrow"/>
                <a:cs typeface="Arial Narrow"/>
              </a:rPr>
              <a:t>to factor </a:t>
            </a:r>
            <a:r>
              <a:rPr lang="ro-RO" i="1" dirty="0">
                <a:latin typeface="Apple Chancery"/>
                <a:cs typeface="Apple Chancery"/>
              </a:rPr>
              <a:t>N</a:t>
            </a:r>
            <a:r>
              <a:rPr lang="ro-RO" dirty="0">
                <a:latin typeface="Apple Chancery"/>
                <a:cs typeface="Apple Chancery"/>
              </a:rPr>
              <a:t> </a:t>
            </a:r>
            <a:r>
              <a:rPr lang="ro-RO" dirty="0">
                <a:latin typeface="Arial Narrow"/>
                <a:cs typeface="Arial Narrow"/>
              </a:rPr>
              <a:t> into</a:t>
            </a:r>
            <a:r>
              <a:rPr lang="ro-RO" i="1" dirty="0">
                <a:latin typeface="Arial Narrow"/>
                <a:cs typeface="Arial Narrow"/>
              </a:rPr>
              <a:t> </a:t>
            </a:r>
            <a:r>
              <a:rPr lang="ro-RO" i="1" dirty="0">
                <a:latin typeface="Apple Chancery"/>
                <a:cs typeface="Apple Chancery"/>
              </a:rPr>
              <a:t>p</a:t>
            </a:r>
            <a:r>
              <a:rPr lang="ro-RO" i="1" dirty="0">
                <a:latin typeface="Arial Narrow"/>
                <a:cs typeface="Arial Narrow"/>
              </a:rPr>
              <a:t>  </a:t>
            </a:r>
            <a:r>
              <a:rPr lang="ro-RO" dirty="0">
                <a:latin typeface="Arial Narrow"/>
                <a:cs typeface="Arial Narrow"/>
              </a:rPr>
              <a:t>and </a:t>
            </a:r>
            <a:r>
              <a:rPr lang="ro-RO" i="1" dirty="0">
                <a:latin typeface="Apple Chancery"/>
                <a:cs typeface="Apple Chancery"/>
              </a:rPr>
              <a:t>q</a:t>
            </a:r>
            <a:r>
              <a:rPr lang="ro-RO" dirty="0">
                <a:latin typeface="Arial Narrow"/>
                <a:cs typeface="Arial Narrow"/>
              </a:rPr>
              <a:t>  and use the above equation </a:t>
            </a:r>
            <a:r>
              <a:rPr lang="ro-RO" dirty="0" smtClean="0">
                <a:latin typeface="Arial Narrow"/>
                <a:cs typeface="Arial Narrow"/>
              </a:rPr>
              <a:t>to calculate </a:t>
            </a:r>
            <a:r>
              <a:rPr lang="ro-RO" i="1" dirty="0" smtClean="0">
                <a:latin typeface="Apple Chancery"/>
                <a:cs typeface="Apple Chancery"/>
              </a:rPr>
              <a:t>d</a:t>
            </a:r>
            <a:r>
              <a:rPr lang="ro-RO" dirty="0" smtClean="0">
                <a:latin typeface="Arial Narrow"/>
                <a:cs typeface="Arial Narrow"/>
              </a:rPr>
              <a:t>.</a:t>
            </a:r>
            <a:endParaRPr lang="en-US" dirty="0">
              <a:latin typeface="Arial Narrow"/>
              <a:cs typeface="Arial Narrow"/>
            </a:endParaRPr>
          </a:p>
        </p:txBody>
      </p:sp>
      <p:sp>
        <p:nvSpPr>
          <p:cNvPr id="6" name="Rectangle 5"/>
          <p:cNvSpPr/>
          <p:nvPr/>
        </p:nvSpPr>
        <p:spPr>
          <a:xfrm>
            <a:off x="1143000" y="457200"/>
            <a:ext cx="6629400" cy="584776"/>
          </a:xfrm>
          <a:prstGeom prst="rect">
            <a:avLst/>
          </a:prstGeom>
          <a:solidFill>
            <a:srgbClr val="31859C"/>
          </a:solidFill>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US" sz="3200" b="1" dirty="0">
                <a:ln w="50800"/>
                <a:solidFill>
                  <a:schemeClr val="bg1">
                    <a:shade val="50000"/>
                  </a:schemeClr>
                </a:solidFill>
                <a:latin typeface="Arial Narrow"/>
                <a:cs typeface="Arial Narrow"/>
              </a:rPr>
              <a:t> RSA and DSA public-</a:t>
            </a:r>
            <a:r>
              <a:rPr lang="en-US" sz="3200" b="1" dirty="0" smtClean="0">
                <a:ln w="50800"/>
                <a:solidFill>
                  <a:schemeClr val="bg1">
                    <a:shade val="50000"/>
                  </a:schemeClr>
                </a:solidFill>
                <a:latin typeface="Arial Narrow"/>
                <a:cs typeface="Arial Narrow"/>
              </a:rPr>
              <a:t>key cryptosystems</a:t>
            </a:r>
            <a:endParaRPr lang="en-US" sz="3200" b="1" dirty="0">
              <a:ln w="50800"/>
              <a:solidFill>
                <a:schemeClr val="bg1">
                  <a:shade val="50000"/>
                </a:schemeClr>
              </a:solidFill>
              <a:latin typeface="Arial Narrow"/>
              <a:cs typeface="Arial Narrow"/>
            </a:endParaRPr>
          </a:p>
        </p:txBody>
      </p:sp>
    </p:spTree>
    <p:extLst>
      <p:ext uri="{BB962C8B-B14F-4D97-AF65-F5344CB8AC3E}">
        <p14:creationId xmlns:p14="http://schemas.microsoft.com/office/powerpoint/2010/main" val="242694682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066800"/>
            <a:ext cx="8305800" cy="3108544"/>
          </a:xfrm>
          <a:prstGeom prst="rect">
            <a:avLst/>
          </a:prstGeom>
        </p:spPr>
        <p:txBody>
          <a:bodyPr wrap="square">
            <a:spAutoFit/>
          </a:bodyPr>
          <a:lstStyle/>
          <a:p>
            <a:pPr algn="just"/>
            <a:r>
              <a:rPr lang="en-US" sz="2800" dirty="0" smtClean="0">
                <a:latin typeface="Arial Narrow"/>
                <a:cs typeface="Arial Narrow"/>
              </a:rPr>
              <a:t>TLS </a:t>
            </a:r>
            <a:r>
              <a:rPr lang="en-US" sz="2800" dirty="0">
                <a:latin typeface="Arial Narrow"/>
                <a:cs typeface="Arial Narrow"/>
              </a:rPr>
              <a:t>certificate information—</a:t>
            </a:r>
            <a:r>
              <a:rPr lang="en-US" sz="2800" dirty="0" smtClean="0">
                <a:latin typeface="Arial Narrow"/>
                <a:cs typeface="Arial Narrow"/>
              </a:rPr>
              <a:t>predominately the X509 </a:t>
            </a:r>
            <a:r>
              <a:rPr lang="en-US" sz="2800" dirty="0">
                <a:latin typeface="Arial Narrow"/>
                <a:cs typeface="Arial Narrow"/>
              </a:rPr>
              <a:t>subject  and issuer  fields. In many cases, </a:t>
            </a:r>
            <a:r>
              <a:rPr lang="en-US" sz="2800" dirty="0" smtClean="0">
                <a:latin typeface="Arial Narrow"/>
                <a:cs typeface="Arial Narrow"/>
              </a:rPr>
              <a:t>the certificate </a:t>
            </a:r>
            <a:r>
              <a:rPr lang="en-US" sz="2800" dirty="0">
                <a:latin typeface="Arial Narrow"/>
                <a:cs typeface="Arial Narrow"/>
              </a:rPr>
              <a:t>identified a specific manufacturer or </a:t>
            </a:r>
            <a:r>
              <a:rPr lang="en-US" sz="2800" dirty="0" smtClean="0">
                <a:latin typeface="Arial Narrow"/>
                <a:cs typeface="Arial Narrow"/>
              </a:rPr>
              <a:t>device model</a:t>
            </a:r>
            <a:r>
              <a:rPr lang="en-US" sz="2800" dirty="0">
                <a:latin typeface="Arial Narrow"/>
                <a:cs typeface="Arial Narrow"/>
              </a:rPr>
              <a:t>. Other certificates contained less information; </a:t>
            </a:r>
            <a:r>
              <a:rPr lang="en-US" sz="2800" dirty="0" smtClean="0">
                <a:latin typeface="Arial Narrow"/>
                <a:cs typeface="Arial Narrow"/>
              </a:rPr>
              <a:t>we attempted </a:t>
            </a:r>
            <a:r>
              <a:rPr lang="en-US" sz="2800" dirty="0">
                <a:latin typeface="Arial Narrow"/>
                <a:cs typeface="Arial Narrow"/>
              </a:rPr>
              <a:t>to identify these devices through Nmap </a:t>
            </a:r>
            <a:r>
              <a:rPr lang="en-US" sz="2800" dirty="0" smtClean="0">
                <a:latin typeface="Arial Narrow"/>
                <a:cs typeface="Arial Narrow"/>
              </a:rPr>
              <a:t>host detection </a:t>
            </a:r>
            <a:r>
              <a:rPr lang="en-US" sz="2800" dirty="0">
                <a:latin typeface="Arial Narrow"/>
                <a:cs typeface="Arial Narrow"/>
              </a:rPr>
              <a:t>or by inspecting the public contents of </a:t>
            </a:r>
            <a:r>
              <a:rPr lang="en-US" sz="2800" dirty="0" smtClean="0">
                <a:latin typeface="Arial Narrow"/>
                <a:cs typeface="Arial Narrow"/>
              </a:rPr>
              <a:t>HTTPS sites </a:t>
            </a:r>
            <a:r>
              <a:rPr lang="en-US" sz="2800" dirty="0">
                <a:latin typeface="Arial Narrow"/>
                <a:cs typeface="Arial Narrow"/>
              </a:rPr>
              <a:t>or other IP services hosted on the IP addresses.</a:t>
            </a:r>
          </a:p>
        </p:txBody>
      </p:sp>
      <p:sp>
        <p:nvSpPr>
          <p:cNvPr id="3" name="TextBox 2"/>
          <p:cNvSpPr txBox="1"/>
          <p:nvPr/>
        </p:nvSpPr>
        <p:spPr>
          <a:xfrm>
            <a:off x="3200400" y="304800"/>
            <a:ext cx="2758988" cy="646331"/>
          </a:xfrm>
          <a:prstGeom prst="rect">
            <a:avLst/>
          </a:prstGeom>
          <a:solidFill>
            <a:srgbClr val="31859C"/>
          </a:solidFill>
        </p:spPr>
        <p:txBody>
          <a:bodyPr wrap="none" rtlCol="0">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US" sz="3600" b="1" dirty="0" smtClean="0">
                <a:ln w="50800"/>
                <a:solidFill>
                  <a:schemeClr val="bg1">
                    <a:shade val="50000"/>
                  </a:schemeClr>
                </a:solidFill>
                <a:latin typeface="Arial Narrow"/>
                <a:cs typeface="Arial Narrow"/>
              </a:rPr>
              <a:t>Vulnerabilities</a:t>
            </a:r>
            <a:endParaRPr lang="en-US" sz="3600" b="1" dirty="0">
              <a:ln w="50800"/>
              <a:solidFill>
                <a:schemeClr val="bg1">
                  <a:shade val="50000"/>
                </a:schemeClr>
              </a:solidFill>
              <a:latin typeface="Arial Narrow"/>
              <a:cs typeface="Arial Narrow"/>
            </a:endParaRPr>
          </a:p>
        </p:txBody>
      </p:sp>
      <p:sp>
        <p:nvSpPr>
          <p:cNvPr id="4" name="Rectangle 3"/>
          <p:cNvSpPr/>
          <p:nvPr/>
        </p:nvSpPr>
        <p:spPr>
          <a:xfrm>
            <a:off x="457200" y="4114800"/>
            <a:ext cx="8839200" cy="261610"/>
          </a:xfrm>
          <a:prstGeom prst="rect">
            <a:avLst/>
          </a:prstGeom>
        </p:spPr>
        <p:txBody>
          <a:bodyPr wrap="square">
            <a:spAutoFit/>
          </a:bodyPr>
          <a:lstStyle/>
          <a:p>
            <a:r>
              <a:rPr lang="en-US" sz="1100" dirty="0">
                <a:latin typeface="Arial Narrow"/>
                <a:cs typeface="Arial Narrow"/>
              </a:rPr>
              <a:t>https://pentest-tools.com/network-vulnerability-scanning/tcp-port-scanner-online-nmap</a:t>
            </a:r>
          </a:p>
        </p:txBody>
      </p:sp>
      <p:pic>
        <p:nvPicPr>
          <p:cNvPr id="5" name="Picture 4"/>
          <p:cNvPicPr>
            <a:picLocks noChangeAspect="1"/>
          </p:cNvPicPr>
          <p:nvPr/>
        </p:nvPicPr>
        <p:blipFill>
          <a:blip r:embed="rId2"/>
          <a:stretch>
            <a:fillRect/>
          </a:stretch>
        </p:blipFill>
        <p:spPr>
          <a:xfrm>
            <a:off x="7010400" y="4419600"/>
            <a:ext cx="2133600" cy="2438400"/>
          </a:xfrm>
          <a:prstGeom prst="rect">
            <a:avLst/>
          </a:prstGeom>
        </p:spPr>
      </p:pic>
      <p:pic>
        <p:nvPicPr>
          <p:cNvPr id="6" name="Picture 5"/>
          <p:cNvPicPr>
            <a:picLocks noChangeAspect="1"/>
          </p:cNvPicPr>
          <p:nvPr/>
        </p:nvPicPr>
        <p:blipFill>
          <a:blip r:embed="rId3"/>
          <a:stretch>
            <a:fillRect/>
          </a:stretch>
        </p:blipFill>
        <p:spPr>
          <a:xfrm>
            <a:off x="19756" y="4419600"/>
            <a:ext cx="3561644" cy="2438400"/>
          </a:xfrm>
          <a:prstGeom prst="rect">
            <a:avLst/>
          </a:prstGeom>
        </p:spPr>
      </p:pic>
      <p:pic>
        <p:nvPicPr>
          <p:cNvPr id="8" name="Picture 7"/>
          <p:cNvPicPr>
            <a:picLocks noChangeAspect="1"/>
          </p:cNvPicPr>
          <p:nvPr/>
        </p:nvPicPr>
        <p:blipFill>
          <a:blip r:embed="rId4"/>
          <a:stretch>
            <a:fillRect/>
          </a:stretch>
        </p:blipFill>
        <p:spPr>
          <a:xfrm>
            <a:off x="3505200" y="4419600"/>
            <a:ext cx="3492500" cy="2438400"/>
          </a:xfrm>
          <a:prstGeom prst="rect">
            <a:avLst/>
          </a:prstGeom>
        </p:spPr>
      </p:pic>
    </p:spTree>
    <p:extLst>
      <p:ext uri="{BB962C8B-B14F-4D97-AF65-F5344CB8AC3E}">
        <p14:creationId xmlns:p14="http://schemas.microsoft.com/office/powerpoint/2010/main" val="348409260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1524000"/>
            <a:ext cx="8229600" cy="646331"/>
          </a:xfrm>
          <a:prstGeom prst="rect">
            <a:avLst/>
          </a:prstGeom>
        </p:spPr>
        <p:txBody>
          <a:bodyPr wrap="square">
            <a:spAutoFit/>
          </a:bodyPr>
          <a:lstStyle/>
          <a:p>
            <a:r>
              <a:rPr lang="en-US" dirty="0">
                <a:latin typeface="Arial Narrow"/>
                <a:cs typeface="Arial Narrow"/>
              </a:rPr>
              <a:t>RSA and DSA can fail catastrophically when used </a:t>
            </a:r>
            <a:r>
              <a:rPr lang="en-US" dirty="0" smtClean="0">
                <a:latin typeface="Arial Narrow"/>
                <a:cs typeface="Arial Narrow"/>
              </a:rPr>
              <a:t>with malfunctioning </a:t>
            </a:r>
            <a:r>
              <a:rPr lang="en-US" dirty="0">
                <a:latin typeface="Arial Narrow"/>
                <a:cs typeface="Arial Narrow"/>
              </a:rPr>
              <a:t>random number </a:t>
            </a:r>
            <a:r>
              <a:rPr lang="en-US" dirty="0" smtClean="0">
                <a:latin typeface="Arial Narrow"/>
                <a:cs typeface="Arial Narrow"/>
              </a:rPr>
              <a:t>generators.  </a:t>
            </a:r>
            <a:endParaRPr lang="en-US" dirty="0">
              <a:latin typeface="Arial Narrow"/>
              <a:cs typeface="Arial Narrow"/>
            </a:endParaRPr>
          </a:p>
        </p:txBody>
      </p:sp>
      <p:sp>
        <p:nvSpPr>
          <p:cNvPr id="3" name="Rectangle 2"/>
          <p:cNvSpPr/>
          <p:nvPr/>
        </p:nvSpPr>
        <p:spPr>
          <a:xfrm>
            <a:off x="533400" y="914400"/>
            <a:ext cx="8077200" cy="646331"/>
          </a:xfrm>
          <a:prstGeom prst="rect">
            <a:avLst/>
          </a:prstGeom>
        </p:spPr>
        <p:txBody>
          <a:bodyPr wrap="square">
            <a:spAutoFit/>
          </a:bodyPr>
          <a:lstStyle/>
          <a:p>
            <a:r>
              <a:rPr lang="en-US" dirty="0">
                <a:latin typeface="Arial Narrow"/>
                <a:cs typeface="Arial Narrow"/>
              </a:rPr>
              <a:t>Randomness is essential for modern cryptography, </a:t>
            </a:r>
            <a:r>
              <a:rPr lang="en-US" dirty="0" smtClean="0">
                <a:latin typeface="Arial Narrow"/>
                <a:cs typeface="Arial Narrow"/>
              </a:rPr>
              <a:t>where security </a:t>
            </a:r>
            <a:r>
              <a:rPr lang="en-US" dirty="0">
                <a:latin typeface="Arial Narrow"/>
                <a:cs typeface="Arial Narrow"/>
              </a:rPr>
              <a:t>often </a:t>
            </a:r>
            <a:r>
              <a:rPr lang="en-US" dirty="0" smtClean="0">
                <a:latin typeface="Arial Narrow"/>
                <a:cs typeface="Arial Narrow"/>
              </a:rPr>
              <a:t>depends on </a:t>
            </a:r>
            <a:r>
              <a:rPr lang="en-US" dirty="0">
                <a:latin typeface="Arial Narrow"/>
                <a:cs typeface="Arial Narrow"/>
              </a:rPr>
              <a:t>keys being chosen uniformly </a:t>
            </a:r>
            <a:r>
              <a:rPr lang="en-US" dirty="0" smtClean="0">
                <a:latin typeface="Arial Narrow"/>
                <a:cs typeface="Arial Narrow"/>
              </a:rPr>
              <a:t>at random</a:t>
            </a:r>
            <a:r>
              <a:rPr lang="en-US" dirty="0">
                <a:latin typeface="Arial Narrow"/>
                <a:cs typeface="Arial Narrow"/>
              </a:rPr>
              <a:t>.</a:t>
            </a:r>
          </a:p>
        </p:txBody>
      </p:sp>
      <p:sp>
        <p:nvSpPr>
          <p:cNvPr id="4" name="Rectangle 3"/>
          <p:cNvSpPr/>
          <p:nvPr/>
        </p:nvSpPr>
        <p:spPr>
          <a:xfrm>
            <a:off x="533400" y="2096869"/>
            <a:ext cx="8229600" cy="646331"/>
          </a:xfrm>
          <a:prstGeom prst="rect">
            <a:avLst/>
          </a:prstGeom>
        </p:spPr>
        <p:txBody>
          <a:bodyPr wrap="square">
            <a:spAutoFit/>
          </a:bodyPr>
          <a:lstStyle/>
          <a:p>
            <a:r>
              <a:rPr lang="en-US" dirty="0">
                <a:latin typeface="Arial Narrow"/>
                <a:cs typeface="Arial Narrow"/>
              </a:rPr>
              <a:t>A second way that entropy problems might manifest </a:t>
            </a:r>
            <a:r>
              <a:rPr lang="en-US" dirty="0" smtClean="0">
                <a:latin typeface="Arial Narrow"/>
                <a:cs typeface="Arial Narrow"/>
              </a:rPr>
              <a:t>themselves during key generation </a:t>
            </a:r>
            <a:r>
              <a:rPr lang="en-US" dirty="0">
                <a:latin typeface="Arial Narrow"/>
                <a:cs typeface="Arial Narrow"/>
              </a:rPr>
              <a:t>is if an RSA modulus </a:t>
            </a:r>
            <a:r>
              <a:rPr lang="en-US" dirty="0" smtClean="0">
                <a:latin typeface="Arial Narrow"/>
                <a:cs typeface="Arial Narrow"/>
              </a:rPr>
              <a:t>shares one </a:t>
            </a:r>
            <a:r>
              <a:rPr lang="en-US" dirty="0">
                <a:latin typeface="Arial Narrow"/>
                <a:cs typeface="Arial Narrow"/>
              </a:rPr>
              <a:t>of its prime factors p or q with another key. </a:t>
            </a:r>
          </a:p>
        </p:txBody>
      </p:sp>
      <p:sp>
        <p:nvSpPr>
          <p:cNvPr id="5" name="Rectangle 4"/>
          <p:cNvSpPr/>
          <p:nvPr/>
        </p:nvSpPr>
        <p:spPr>
          <a:xfrm>
            <a:off x="533400" y="2743200"/>
            <a:ext cx="8077200" cy="646331"/>
          </a:xfrm>
          <a:prstGeom prst="rect">
            <a:avLst/>
          </a:prstGeom>
        </p:spPr>
        <p:txBody>
          <a:bodyPr wrap="square">
            <a:spAutoFit/>
          </a:bodyPr>
          <a:lstStyle/>
          <a:p>
            <a:r>
              <a:rPr lang="en-US" dirty="0" smtClean="0">
                <a:latin typeface="Arial Narrow"/>
                <a:cs typeface="Arial Narrow"/>
              </a:rPr>
              <a:t>Entropy problems </a:t>
            </a:r>
            <a:r>
              <a:rPr lang="en-US" dirty="0">
                <a:latin typeface="Arial Narrow"/>
                <a:cs typeface="Arial Narrow"/>
              </a:rPr>
              <a:t>can also affect the choice of Diffie-Hellman </a:t>
            </a:r>
            <a:r>
              <a:rPr lang="en-US" dirty="0" smtClean="0">
                <a:latin typeface="Arial Narrow"/>
                <a:cs typeface="Arial Narrow"/>
              </a:rPr>
              <a:t>key parameters </a:t>
            </a:r>
            <a:r>
              <a:rPr lang="en-US" dirty="0">
                <a:latin typeface="Arial Narrow"/>
                <a:cs typeface="Arial Narrow"/>
              </a:rPr>
              <a:t>and keying material for symmetric </a:t>
            </a:r>
            <a:r>
              <a:rPr lang="en-US" dirty="0" smtClean="0">
                <a:latin typeface="Arial Narrow"/>
                <a:cs typeface="Arial Narrow"/>
              </a:rPr>
              <a:t>ciphers.</a:t>
            </a:r>
            <a:endParaRPr lang="en-US" dirty="0">
              <a:latin typeface="Arial Narrow"/>
              <a:cs typeface="Arial Narrow"/>
            </a:endParaRPr>
          </a:p>
        </p:txBody>
      </p:sp>
      <p:sp>
        <p:nvSpPr>
          <p:cNvPr id="6" name="Rectangle 5"/>
          <p:cNvSpPr/>
          <p:nvPr/>
        </p:nvSpPr>
        <p:spPr>
          <a:xfrm>
            <a:off x="533400" y="3352800"/>
            <a:ext cx="8001000" cy="3139321"/>
          </a:xfrm>
          <a:prstGeom prst="rect">
            <a:avLst/>
          </a:prstGeom>
        </p:spPr>
        <p:txBody>
          <a:bodyPr wrap="square">
            <a:spAutoFit/>
          </a:bodyPr>
          <a:lstStyle/>
          <a:p>
            <a:pPr algn="just"/>
            <a:r>
              <a:rPr lang="en-US" dirty="0">
                <a:latin typeface="Arial Narrow"/>
                <a:cs typeface="Arial Narrow"/>
              </a:rPr>
              <a:t>As for the reasoning behind the larger key sizes for RSA, the explanation's not too difficult. If you look at the document in the question, you will notice that the "bits of security" for block ciphers correlate almost perfectly with the size (in bits) of the keys for that block cipher (with rare exceptions). This is because our best attack on a secure block cipher essentially is a brute-force search for the key, which on average takes 2</a:t>
            </a:r>
            <a:r>
              <a:rPr lang="en-US" baseline="30000" dirty="0">
                <a:latin typeface="Apple Chancery"/>
                <a:cs typeface="Apple Chancery"/>
              </a:rPr>
              <a:t>n−</a:t>
            </a:r>
            <a:r>
              <a:rPr lang="en-US" baseline="30000" dirty="0" smtClean="0">
                <a:latin typeface="Apple Chancery"/>
                <a:cs typeface="Apple Chancery"/>
              </a:rPr>
              <a:t>1</a:t>
            </a:r>
            <a:r>
              <a:rPr lang="en-US" baseline="30000" dirty="0" smtClean="0">
                <a:latin typeface="Arial Narrow"/>
                <a:cs typeface="Arial Narrow"/>
              </a:rPr>
              <a:t> </a:t>
            </a:r>
            <a:r>
              <a:rPr lang="en-US" dirty="0">
                <a:latin typeface="Arial Narrow"/>
                <a:cs typeface="Arial Narrow"/>
              </a:rPr>
              <a:t>time where </a:t>
            </a:r>
            <a:r>
              <a:rPr lang="en-US" dirty="0" smtClean="0">
                <a:latin typeface="Apple Chancery"/>
                <a:cs typeface="Apple Chancery"/>
              </a:rPr>
              <a:t>n</a:t>
            </a:r>
            <a:r>
              <a:rPr lang="en-US" dirty="0" smtClean="0">
                <a:latin typeface="Arial Narrow"/>
                <a:cs typeface="Arial Narrow"/>
              </a:rPr>
              <a:t> </a:t>
            </a:r>
            <a:r>
              <a:rPr lang="en-US" dirty="0">
                <a:latin typeface="Arial Narrow"/>
                <a:cs typeface="Arial Narrow"/>
              </a:rPr>
              <a:t>is the bit-length of the </a:t>
            </a:r>
            <a:r>
              <a:rPr lang="en-US" dirty="0" smtClean="0">
                <a:latin typeface="Arial Narrow"/>
                <a:cs typeface="Arial Narrow"/>
              </a:rPr>
              <a:t>key.  However</a:t>
            </a:r>
            <a:r>
              <a:rPr lang="en-US" dirty="0">
                <a:latin typeface="Arial Narrow"/>
                <a:cs typeface="Arial Narrow"/>
              </a:rPr>
              <a:t>, for RSA, our best line of attack is not to execute a brute-force search for the key; instead, we "simply" factor the (public) modulus, so the security of the scheme revolves around the efficiency of factoring. The </a:t>
            </a:r>
            <a:r>
              <a:rPr lang="en-US" dirty="0" smtClean="0">
                <a:latin typeface="Arial Narrow"/>
                <a:cs typeface="Arial Narrow"/>
              </a:rPr>
              <a:t>GNFS (general number field sieve), a very fast classical factoring algorithm, has </a:t>
            </a:r>
            <a:r>
              <a:rPr lang="en-US" dirty="0">
                <a:latin typeface="Arial Narrow"/>
                <a:cs typeface="Arial Narrow"/>
              </a:rPr>
              <a:t>a sub-exponential but still super-polynomial time complexity, and one can use this time complexity to roughly approximate the security offered by the scheme</a:t>
            </a:r>
            <a:r>
              <a:rPr lang="en-US" dirty="0" smtClean="0">
                <a:latin typeface="Arial Narrow"/>
                <a:cs typeface="Arial Narrow"/>
              </a:rPr>
              <a:t>.  </a:t>
            </a:r>
            <a:endParaRPr lang="en-US" dirty="0">
              <a:latin typeface="Arial Narrow"/>
              <a:cs typeface="Arial Narrow"/>
            </a:endParaRPr>
          </a:p>
        </p:txBody>
      </p:sp>
      <p:sp>
        <p:nvSpPr>
          <p:cNvPr id="9" name="TextBox 8"/>
          <p:cNvSpPr txBox="1"/>
          <p:nvPr/>
        </p:nvSpPr>
        <p:spPr>
          <a:xfrm>
            <a:off x="2438400" y="152400"/>
            <a:ext cx="4822153" cy="584776"/>
          </a:xfrm>
          <a:prstGeom prst="rect">
            <a:avLst/>
          </a:prstGeom>
          <a:solidFill>
            <a:schemeClr val="accent5">
              <a:lumMod val="75000"/>
            </a:schemeClr>
          </a:solidFill>
        </p:spPr>
        <p:txBody>
          <a:bodyPr wrap="none" rtlCol="0">
            <a:spAutoFit/>
            <a:scene3d>
              <a:camera prst="orthographicFront"/>
              <a:lightRig rig="balanced" dir="t">
                <a:rot lat="0" lon="0" rev="2100000"/>
              </a:lightRig>
            </a:scene3d>
            <a:sp3d extrusionH="57150" prstMaterial="metal">
              <a:bevelT w="38100" h="25400"/>
              <a:contourClr>
                <a:schemeClr val="bg2"/>
              </a:contourClr>
            </a:sp3d>
          </a:bodyPr>
          <a:lstStyle/>
          <a:p>
            <a:r>
              <a:rPr lang="en-US" sz="3200" b="1" dirty="0" smtClean="0">
                <a:ln w="50800"/>
                <a:solidFill>
                  <a:schemeClr val="bg1">
                    <a:shade val="50000"/>
                  </a:schemeClr>
                </a:solidFill>
                <a:latin typeface="Arial Narrow"/>
                <a:cs typeface="Arial Narrow"/>
              </a:rPr>
              <a:t>More notes from NIST 800-57 </a:t>
            </a:r>
            <a:endParaRPr lang="en-US" sz="3200" b="1" dirty="0">
              <a:ln w="50800"/>
              <a:solidFill>
                <a:schemeClr val="bg1">
                  <a:shade val="50000"/>
                </a:schemeClr>
              </a:solidFill>
              <a:latin typeface="Arial Narrow"/>
              <a:cs typeface="Arial Narrow"/>
            </a:endParaRPr>
          </a:p>
        </p:txBody>
      </p:sp>
    </p:spTree>
    <p:extLst>
      <p:ext uri="{BB962C8B-B14F-4D97-AF65-F5344CB8AC3E}">
        <p14:creationId xmlns:p14="http://schemas.microsoft.com/office/powerpoint/2010/main" val="11921206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4379655"/>
            <a:ext cx="8686800" cy="2554545"/>
          </a:xfrm>
          <a:prstGeom prst="rect">
            <a:avLst/>
          </a:prstGeom>
        </p:spPr>
        <p:txBody>
          <a:bodyPr wrap="square">
            <a:spAutoFit/>
          </a:bodyPr>
          <a:lstStyle/>
          <a:p>
            <a:pPr algn="just"/>
            <a:r>
              <a:rPr lang="en-US" sz="2000" dirty="0">
                <a:latin typeface="Arial Narrow"/>
                <a:cs typeface="Arial Narrow"/>
              </a:rPr>
              <a:t>T</a:t>
            </a:r>
            <a:r>
              <a:rPr lang="en-US" sz="2000" dirty="0" smtClean="0">
                <a:latin typeface="Arial Narrow"/>
                <a:cs typeface="Arial Narrow"/>
              </a:rPr>
              <a:t>he </a:t>
            </a:r>
            <a:r>
              <a:rPr lang="en-US" sz="2000" dirty="0">
                <a:latin typeface="Arial Narrow"/>
                <a:cs typeface="Arial Narrow"/>
              </a:rPr>
              <a:t>impact of factoring on the security of RSA public </a:t>
            </a:r>
            <a:r>
              <a:rPr lang="en-US" sz="2000" dirty="0" smtClean="0">
                <a:latin typeface="Arial Narrow"/>
                <a:cs typeface="Arial Narrow"/>
              </a:rPr>
              <a:t>keys, </a:t>
            </a:r>
            <a:r>
              <a:rPr lang="en-US" sz="2000" dirty="0">
                <a:latin typeface="Arial Narrow"/>
                <a:cs typeface="Arial Narrow"/>
              </a:rPr>
              <a:t>though integer factorization has many applications across mathematics. Factoring the modulus of an RSA public key allows an attacker to compute the corresponding private key, and thus to decrypt any messages encrypted to that key, or forge cryptographic signatures using the private key.  </a:t>
            </a:r>
            <a:r>
              <a:rPr lang="en-US" sz="2000" dirty="0" smtClean="0">
                <a:latin typeface="Arial Narrow"/>
                <a:cs typeface="Arial Narrow"/>
              </a:rPr>
              <a:t>Scans </a:t>
            </a:r>
            <a:r>
              <a:rPr lang="en-US" sz="2000" dirty="0">
                <a:latin typeface="Arial Narrow"/>
                <a:cs typeface="Arial Narrow"/>
              </a:rPr>
              <a:t>of the full IPv4 space to survey key sizes in use by </a:t>
            </a:r>
            <a:r>
              <a:rPr lang="en-US" sz="2000" dirty="0" smtClean="0">
                <a:latin typeface="Arial Narrow"/>
                <a:cs typeface="Arial Narrow"/>
              </a:rPr>
              <a:t>IPSec </a:t>
            </a:r>
            <a:r>
              <a:rPr lang="en-US" sz="2000" dirty="0">
                <a:latin typeface="Arial Narrow"/>
                <a:cs typeface="Arial Narrow"/>
              </a:rPr>
              <a:t>VPN implementations that use RSA signatures for identity validation during server-client handshakes. An adversary who compromised the private keys for one of these certificates could mount a man-in-the-middle attack.</a:t>
            </a:r>
          </a:p>
        </p:txBody>
      </p:sp>
      <p:sp>
        <p:nvSpPr>
          <p:cNvPr id="3" name="Rectangle 2"/>
          <p:cNvSpPr/>
          <p:nvPr/>
        </p:nvSpPr>
        <p:spPr>
          <a:xfrm>
            <a:off x="228600" y="76200"/>
            <a:ext cx="8382000" cy="1938992"/>
          </a:xfrm>
          <a:prstGeom prst="rect">
            <a:avLst/>
          </a:prstGeom>
        </p:spPr>
        <p:txBody>
          <a:bodyPr wrap="square">
            <a:spAutoFit/>
          </a:bodyPr>
          <a:lstStyle/>
          <a:p>
            <a:pPr algn="just"/>
            <a:r>
              <a:rPr lang="en-US" sz="2000" dirty="0">
                <a:latin typeface="Arial Narrow"/>
                <a:cs typeface="Arial Narrow"/>
              </a:rPr>
              <a:t>Discrete </a:t>
            </a:r>
            <a:r>
              <a:rPr lang="en-US" sz="2000" dirty="0" smtClean="0">
                <a:latin typeface="Arial Narrow"/>
                <a:cs typeface="Arial Narrow"/>
              </a:rPr>
              <a:t>logs. </a:t>
            </a:r>
            <a:r>
              <a:rPr lang="en-US" sz="2000" dirty="0">
                <a:latin typeface="Arial Narrow"/>
                <a:cs typeface="Arial Narrow"/>
              </a:rPr>
              <a:t>There is also a number field sieve algorithm for discrete logarithms with a nearly identical structure. Many of the implementation improvements that we describe here apply equally to the discrete log case. However, for prime fields, a 512-bit discrete log calculation is significantly more computationally burdensome than a 512-bit factorization, in large part because the linear algebra stage involves arithmetic over a large-characteristic finite field.</a:t>
            </a:r>
          </a:p>
        </p:txBody>
      </p:sp>
      <p:sp>
        <p:nvSpPr>
          <p:cNvPr id="4" name="Rectangle 3"/>
          <p:cNvSpPr/>
          <p:nvPr/>
        </p:nvSpPr>
        <p:spPr>
          <a:xfrm>
            <a:off x="228600" y="1905000"/>
            <a:ext cx="8534400" cy="2554545"/>
          </a:xfrm>
          <a:prstGeom prst="rect">
            <a:avLst/>
          </a:prstGeom>
        </p:spPr>
        <p:txBody>
          <a:bodyPr wrap="square">
            <a:spAutoFit/>
          </a:bodyPr>
          <a:lstStyle/>
          <a:p>
            <a:pPr algn="just"/>
            <a:r>
              <a:rPr lang="en-US" sz="2000" dirty="0">
                <a:latin typeface="Arial Narrow"/>
                <a:cs typeface="Arial Narrow"/>
              </a:rPr>
              <a:t>512-bit RSA has been known to be insecure for at least fifteen years, but common knowledge of precisely how insecure has perhaps not kept pace with modern technology. </a:t>
            </a:r>
            <a:r>
              <a:rPr lang="en-US" sz="2000" dirty="0" smtClean="0">
                <a:latin typeface="Arial Narrow"/>
                <a:cs typeface="Arial Narrow"/>
              </a:rPr>
              <a:t>There are systems </a:t>
            </a:r>
            <a:r>
              <a:rPr lang="en-US" sz="2000" dirty="0">
                <a:latin typeface="Arial Narrow"/>
                <a:cs typeface="Arial Narrow"/>
              </a:rPr>
              <a:t>capable of factoring a 512-bit RSA key reliably in under four hours. </a:t>
            </a:r>
            <a:r>
              <a:rPr lang="en-US" sz="2000" dirty="0" smtClean="0">
                <a:latin typeface="Arial Narrow"/>
                <a:cs typeface="Arial Narrow"/>
              </a:rPr>
              <a:t>One can </a:t>
            </a:r>
            <a:r>
              <a:rPr lang="en-US" sz="2000" dirty="0">
                <a:latin typeface="Arial Narrow"/>
                <a:cs typeface="Arial Narrow"/>
              </a:rPr>
              <a:t>then measure the impact of such a system by surveying the incidence of 512-bit RSA in a</a:t>
            </a:r>
            <a:r>
              <a:rPr lang="en-US" sz="2000" dirty="0" smtClean="0">
                <a:latin typeface="Arial Narrow"/>
                <a:cs typeface="Arial Narrow"/>
              </a:rPr>
              <a:t> </a:t>
            </a:r>
            <a:r>
              <a:rPr lang="en-US" sz="2000" dirty="0">
                <a:latin typeface="Arial Narrow"/>
                <a:cs typeface="Arial Narrow"/>
              </a:rPr>
              <a:t>modern cryptographic infrastructure, and find a long tail of too-short public keys and export-grade cipher suites still in use in the wild. These numbers illustrate the challenges of keeping an aging Internet infrastructure up to date with even decades-old advances in cryptanalysis.</a:t>
            </a:r>
          </a:p>
        </p:txBody>
      </p:sp>
    </p:spTree>
    <p:extLst>
      <p:ext uri="{BB962C8B-B14F-4D97-AF65-F5344CB8AC3E}">
        <p14:creationId xmlns:p14="http://schemas.microsoft.com/office/powerpoint/2010/main" val="103121336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971800" y="0"/>
            <a:ext cx="3048000" cy="2133600"/>
          </a:xfrm>
          <a:prstGeom prst="rect">
            <a:avLst/>
          </a:prstGeom>
        </p:spPr>
      </p:pic>
      <p:sp>
        <p:nvSpPr>
          <p:cNvPr id="2" name="Rectangle 1"/>
          <p:cNvSpPr/>
          <p:nvPr/>
        </p:nvSpPr>
        <p:spPr>
          <a:xfrm>
            <a:off x="228600" y="762000"/>
            <a:ext cx="8763000" cy="923330"/>
          </a:xfrm>
          <a:prstGeom prst="rect">
            <a:avLst/>
          </a:prstGeom>
        </p:spPr>
        <p:txBody>
          <a:bodyPr wrap="square">
            <a:spAutoFit/>
          </a:bodyPr>
          <a:lstStyle/>
          <a:p>
            <a:pPr algn="just"/>
            <a:r>
              <a:rPr lang="en-US" dirty="0">
                <a:latin typeface="Arial Narrow"/>
                <a:cs typeface="Arial Narrow"/>
              </a:rPr>
              <a:t>Clients can also use public k</a:t>
            </a:r>
            <a:r>
              <a:rPr lang="en-US" dirty="0">
                <a:solidFill>
                  <a:srgbClr val="000000"/>
                </a:solidFill>
                <a:latin typeface="Arial Narrow"/>
                <a:cs typeface="Arial Narrow"/>
              </a:rPr>
              <a:t>ey</a:t>
            </a:r>
            <a:r>
              <a:rPr lang="en-US" dirty="0">
                <a:solidFill>
                  <a:srgbClr val="FFFFFF"/>
                </a:solidFill>
                <a:latin typeface="Arial Narrow"/>
                <a:cs typeface="Arial Narrow"/>
              </a:rPr>
              <a:t>s to authenticate themselves to a se</a:t>
            </a:r>
            <a:r>
              <a:rPr lang="en-US" dirty="0">
                <a:solidFill>
                  <a:srgbClr val="000000"/>
                </a:solidFill>
                <a:latin typeface="Arial Narrow"/>
                <a:cs typeface="Arial Narrow"/>
              </a:rPr>
              <a:t>rver</a:t>
            </a:r>
            <a:r>
              <a:rPr lang="en-US" dirty="0">
                <a:latin typeface="Arial Narrow"/>
                <a:cs typeface="Arial Narrow"/>
              </a:rPr>
              <a:t>. An adversary who is able to compromise the private key for </a:t>
            </a:r>
            <a:r>
              <a:rPr lang="en-US" dirty="0">
                <a:solidFill>
                  <a:schemeClr val="bg1"/>
                </a:solidFill>
                <a:latin typeface="Arial Narrow"/>
                <a:cs typeface="Arial Narrow"/>
              </a:rPr>
              <a:t>a client SSH authentication key can </a:t>
            </a:r>
            <a:r>
              <a:rPr lang="en-US" dirty="0">
                <a:latin typeface="Arial Narrow"/>
                <a:cs typeface="Arial Narrow"/>
              </a:rPr>
              <a:t>access the server by logging in as the client.</a:t>
            </a:r>
          </a:p>
        </p:txBody>
      </p:sp>
      <p:sp>
        <p:nvSpPr>
          <p:cNvPr id="3" name="Rectangle 2"/>
          <p:cNvSpPr/>
          <p:nvPr/>
        </p:nvSpPr>
        <p:spPr>
          <a:xfrm>
            <a:off x="228600" y="1778675"/>
            <a:ext cx="8610600" cy="2031325"/>
          </a:xfrm>
          <a:prstGeom prst="rect">
            <a:avLst/>
          </a:prstGeom>
        </p:spPr>
        <p:txBody>
          <a:bodyPr wrap="square">
            <a:spAutoFit/>
          </a:bodyPr>
          <a:lstStyle/>
          <a:p>
            <a:pPr algn="just"/>
            <a:r>
              <a:rPr lang="en-US" dirty="0">
                <a:latin typeface="Arial Narrow"/>
                <a:cs typeface="Arial Narrow"/>
              </a:rPr>
              <a:t>TLS and Diffie-Hellman.  The </a:t>
            </a:r>
            <a:r>
              <a:rPr lang="en-US" dirty="0">
                <a:solidFill>
                  <a:srgbClr val="FFFFFF"/>
                </a:solidFill>
                <a:latin typeface="Arial Narrow"/>
                <a:cs typeface="Arial Narrow"/>
              </a:rPr>
              <a:t>TLS handshake begins with a neg</a:t>
            </a:r>
            <a:r>
              <a:rPr lang="en-US" dirty="0">
                <a:latin typeface="Arial Narrow"/>
                <a:cs typeface="Arial Narrow"/>
              </a:rPr>
              <a:t>otiation to determine the crypto algorithms used for the session. The client sends a list of supported ciphersuites (and a random nonce </a:t>
            </a:r>
            <a:r>
              <a:rPr lang="en-US" dirty="0">
                <a:latin typeface="Apple Chancery"/>
                <a:cs typeface="Apple Chancery"/>
              </a:rPr>
              <a:t>cr</a:t>
            </a:r>
            <a:r>
              <a:rPr lang="en-US" dirty="0">
                <a:latin typeface="Arial Narrow"/>
                <a:cs typeface="Arial Narrow"/>
              </a:rPr>
              <a:t>) within the ClientHello message, where each ciphersuite specifies a key exchange algorithm and other primitives. The server selects a ciphersuite from the client’s list and signals its selection in a ServerHello message (containing a random nonce </a:t>
            </a:r>
            <a:r>
              <a:rPr lang="en-US" dirty="0">
                <a:latin typeface="Apple Chancery"/>
                <a:cs typeface="Apple Chancery"/>
              </a:rPr>
              <a:t>sr</a:t>
            </a:r>
            <a:r>
              <a:rPr lang="en-US" dirty="0">
                <a:latin typeface="Arial Narrow"/>
                <a:cs typeface="Arial Narrow"/>
              </a:rPr>
              <a:t>).  The problems stem from the fact that the number field sieve for discrete log allows an attacker to perform a single precomputation that depends only on the group, after which computing individual logs in that group has a far lower cost.</a:t>
            </a:r>
          </a:p>
        </p:txBody>
      </p:sp>
      <p:sp>
        <p:nvSpPr>
          <p:cNvPr id="4" name="Rectangle 3"/>
          <p:cNvSpPr/>
          <p:nvPr/>
        </p:nvSpPr>
        <p:spPr>
          <a:xfrm>
            <a:off x="228600" y="3871079"/>
            <a:ext cx="8534400" cy="2585323"/>
          </a:xfrm>
          <a:prstGeom prst="rect">
            <a:avLst/>
          </a:prstGeom>
        </p:spPr>
        <p:txBody>
          <a:bodyPr wrap="square">
            <a:spAutoFit/>
          </a:bodyPr>
          <a:lstStyle/>
          <a:p>
            <a:pPr algn="just"/>
            <a:r>
              <a:rPr lang="en-US" dirty="0">
                <a:latin typeface="Arial Narrow"/>
                <a:cs typeface="Arial Narrow"/>
              </a:rPr>
              <a:t>If the client and server negotiate a Diffie-Hellman or elliptic curve </a:t>
            </a:r>
            <a:r>
              <a:rPr lang="en-US" dirty="0" smtClean="0">
                <a:latin typeface="Arial Narrow"/>
                <a:cs typeface="Arial Narrow"/>
              </a:rPr>
              <a:t>Diffie-Hellman </a:t>
            </a:r>
            <a:r>
              <a:rPr lang="en-US" dirty="0">
                <a:latin typeface="Arial Narrow"/>
                <a:cs typeface="Arial Narrow"/>
              </a:rPr>
              <a:t>cipher suite, the server uses the public key in its certificate to sign its key exchange parameters to provide authentication. An adversary who knows the private key could carry out a man-in-the-middle attack by forging a correct signature on their desired </a:t>
            </a:r>
            <a:r>
              <a:rPr lang="en-US" dirty="0" smtClean="0">
                <a:latin typeface="Arial Narrow"/>
                <a:cs typeface="Arial Narrow"/>
              </a:rPr>
              <a:t>parameters. If </a:t>
            </a:r>
            <a:r>
              <a:rPr lang="en-US" dirty="0">
                <a:latin typeface="Arial Narrow"/>
                <a:cs typeface="Arial Narrow"/>
              </a:rPr>
              <a:t>no 512-bit certificates </a:t>
            </a:r>
            <a:r>
              <a:rPr lang="en-US" dirty="0" smtClean="0">
                <a:latin typeface="Arial Narrow"/>
                <a:cs typeface="Arial Narrow"/>
              </a:rPr>
              <a:t>are </a:t>
            </a:r>
            <a:r>
              <a:rPr lang="en-US" dirty="0">
                <a:latin typeface="Arial Narrow"/>
                <a:cs typeface="Arial Narrow"/>
              </a:rPr>
              <a:t>currently signed or trusted, such an active adversary could also merely replace the server certificate in the exchange along with the chosen Diffie-Hellman </a:t>
            </a:r>
            <a:r>
              <a:rPr lang="en-US" dirty="0" smtClean="0">
                <a:latin typeface="Arial Narrow"/>
                <a:cs typeface="Arial Narrow"/>
              </a:rPr>
              <a:t>parameters.  SSH </a:t>
            </a:r>
            <a:r>
              <a:rPr lang="en-US" dirty="0">
                <a:latin typeface="Arial Narrow"/>
                <a:cs typeface="Arial Narrow"/>
              </a:rPr>
              <a:t>hosts authenticate themselves to the client by signing the protocol handshake with their public host key. Clients match the host key to a stored trusted fingerprint. An adversary who is able to compromise the private key for an SSH host key can perform an active man-in-the-middle attack</a:t>
            </a:r>
            <a:r>
              <a:rPr lang="en-US" dirty="0" smtClean="0">
                <a:latin typeface="Arial Narrow"/>
                <a:cs typeface="Arial Narrow"/>
              </a:rPr>
              <a:t>.  We know to use 2048 bit-keys.</a:t>
            </a:r>
            <a:endParaRPr lang="en-US" dirty="0">
              <a:latin typeface="Arial Narrow"/>
              <a:cs typeface="Arial Narrow"/>
            </a:endParaRPr>
          </a:p>
        </p:txBody>
      </p:sp>
    </p:spTree>
    <p:extLst>
      <p:ext uri="{BB962C8B-B14F-4D97-AF65-F5344CB8AC3E}">
        <p14:creationId xmlns:p14="http://schemas.microsoft.com/office/powerpoint/2010/main" val="218621393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2133600"/>
            <a:ext cx="8077200" cy="1754327"/>
          </a:xfrm>
          <a:prstGeom prst="rect">
            <a:avLst/>
          </a:prstGeom>
        </p:spPr>
        <p:txBody>
          <a:bodyPr wrap="square">
            <a:spAutoFit/>
          </a:bodyPr>
          <a:lstStyle/>
          <a:p>
            <a:pPr algn="just"/>
            <a:r>
              <a:rPr lang="en-US" dirty="0">
                <a:latin typeface="Arial Narrow"/>
                <a:cs typeface="Arial Narrow"/>
              </a:rPr>
              <a:t>The problem in a nutshell is that every </a:t>
            </a:r>
            <a:r>
              <a:rPr lang="en-US" dirty="0" smtClean="0">
                <a:latin typeface="Arial Narrow"/>
                <a:cs typeface="Arial Narrow"/>
              </a:rPr>
              <a:t>ECDSA </a:t>
            </a:r>
            <a:r>
              <a:rPr lang="en-US" dirty="0">
                <a:latin typeface="Arial Narrow"/>
                <a:cs typeface="Arial Narrow"/>
              </a:rPr>
              <a:t>signature includes a random nonce value, which must never be repeated. If you ever forget this warning -- i.e., create two signatures (on different messages) using the same nonce -- then anyone can recover your secret key. This is both easy to detect, and to compute. You could write a script to troll the Internet for repeated nonces (e.g., in X509 certificates), and then outsource the final calculation to a bright eighth-grader.</a:t>
            </a:r>
          </a:p>
        </p:txBody>
      </p:sp>
      <p:sp>
        <p:nvSpPr>
          <p:cNvPr id="3" name="Rectangle 2"/>
          <p:cNvSpPr/>
          <p:nvPr/>
        </p:nvSpPr>
        <p:spPr>
          <a:xfrm>
            <a:off x="228600" y="6504801"/>
            <a:ext cx="5181600" cy="276999"/>
          </a:xfrm>
          <a:prstGeom prst="rect">
            <a:avLst/>
          </a:prstGeom>
        </p:spPr>
        <p:txBody>
          <a:bodyPr wrap="square">
            <a:spAutoFit/>
          </a:bodyPr>
          <a:lstStyle/>
          <a:p>
            <a:r>
              <a:rPr lang="en-US" sz="1200" dirty="0"/>
              <a:t>http://cseweb.ucsd.edu/~tristenp/papers/detenc-rel.pdf</a:t>
            </a:r>
          </a:p>
        </p:txBody>
      </p:sp>
      <p:pic>
        <p:nvPicPr>
          <p:cNvPr id="4" name="Picture 3"/>
          <p:cNvPicPr>
            <a:picLocks noChangeAspect="1"/>
          </p:cNvPicPr>
          <p:nvPr/>
        </p:nvPicPr>
        <p:blipFill>
          <a:blip r:embed="rId2"/>
          <a:stretch>
            <a:fillRect/>
          </a:stretch>
        </p:blipFill>
        <p:spPr>
          <a:xfrm>
            <a:off x="5105400" y="3810000"/>
            <a:ext cx="3810000" cy="2692400"/>
          </a:xfrm>
          <a:prstGeom prst="rect">
            <a:avLst/>
          </a:prstGeom>
        </p:spPr>
      </p:pic>
      <p:sp>
        <p:nvSpPr>
          <p:cNvPr id="5" name="Rectangle 4"/>
          <p:cNvSpPr/>
          <p:nvPr/>
        </p:nvSpPr>
        <p:spPr>
          <a:xfrm>
            <a:off x="609600" y="1161871"/>
            <a:ext cx="8001000" cy="923330"/>
          </a:xfrm>
          <a:prstGeom prst="rect">
            <a:avLst/>
          </a:prstGeom>
        </p:spPr>
        <p:txBody>
          <a:bodyPr wrap="square">
            <a:spAutoFit/>
          </a:bodyPr>
          <a:lstStyle/>
          <a:p>
            <a:pPr algn="just"/>
            <a:r>
              <a:rPr lang="en-US" dirty="0">
                <a:latin typeface="Arial Narrow"/>
                <a:cs typeface="Arial Narrow"/>
              </a:rPr>
              <a:t>Here's the fundamental problem: if an attacker knows the randomness you used to produce a ciphertext, then (in the worst case) she can simply encrypt 'guess' messages until she obtains the same ciphertext as you. At that point she knows what you </a:t>
            </a:r>
            <a:r>
              <a:rPr lang="en-US" dirty="0" smtClean="0">
                <a:latin typeface="Arial Narrow"/>
                <a:cs typeface="Arial Narrow"/>
              </a:rPr>
              <a:t>encrypted.</a:t>
            </a:r>
            <a:endParaRPr lang="en-US" dirty="0">
              <a:latin typeface="Arial Narrow"/>
              <a:cs typeface="Arial Narrow"/>
            </a:endParaRPr>
          </a:p>
        </p:txBody>
      </p:sp>
      <p:sp>
        <p:nvSpPr>
          <p:cNvPr id="6" name="TextBox 5"/>
          <p:cNvSpPr txBox="1"/>
          <p:nvPr/>
        </p:nvSpPr>
        <p:spPr>
          <a:xfrm>
            <a:off x="3200400" y="381000"/>
            <a:ext cx="2954655" cy="584776"/>
          </a:xfrm>
          <a:prstGeom prst="rect">
            <a:avLst/>
          </a:prstGeom>
          <a:solidFill>
            <a:srgbClr val="31859C"/>
          </a:solidFill>
        </p:spPr>
        <p:txBody>
          <a:bodyPr wrap="none" rtlCol="0">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US" sz="3200" b="1" dirty="0" smtClean="0">
                <a:ln w="50800"/>
                <a:solidFill>
                  <a:schemeClr val="bg1">
                    <a:shade val="50000"/>
                  </a:schemeClr>
                </a:solidFill>
                <a:latin typeface="Arial Narrow"/>
                <a:cs typeface="Arial Narrow"/>
              </a:rPr>
              <a:t>Key Management</a:t>
            </a:r>
            <a:endParaRPr lang="en-US" sz="3200" b="1" dirty="0">
              <a:ln w="50800"/>
              <a:solidFill>
                <a:schemeClr val="bg1">
                  <a:shade val="50000"/>
                </a:schemeClr>
              </a:solidFill>
              <a:latin typeface="Arial Narrow"/>
              <a:cs typeface="Arial Narrow"/>
            </a:endParaRPr>
          </a:p>
        </p:txBody>
      </p:sp>
      <p:pic>
        <p:nvPicPr>
          <p:cNvPr id="7" name="Picture 6"/>
          <p:cNvPicPr>
            <a:picLocks noChangeAspect="1"/>
          </p:cNvPicPr>
          <p:nvPr/>
        </p:nvPicPr>
        <p:blipFill>
          <a:blip r:embed="rId3"/>
          <a:stretch>
            <a:fillRect/>
          </a:stretch>
        </p:blipFill>
        <p:spPr>
          <a:xfrm>
            <a:off x="914400" y="4114800"/>
            <a:ext cx="3505200" cy="2324100"/>
          </a:xfrm>
          <a:prstGeom prst="rect">
            <a:avLst/>
          </a:prstGeom>
        </p:spPr>
      </p:pic>
    </p:spTree>
    <p:extLst>
      <p:ext uri="{BB962C8B-B14F-4D97-AF65-F5344CB8AC3E}">
        <p14:creationId xmlns:p14="http://schemas.microsoft.com/office/powerpoint/2010/main" val="396122759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5334000"/>
            <a:ext cx="7543800" cy="1261884"/>
          </a:xfrm>
          <a:prstGeom prst="rect">
            <a:avLst/>
          </a:prstGeom>
        </p:spPr>
        <p:txBody>
          <a:bodyPr wrap="square">
            <a:spAutoFit/>
          </a:bodyPr>
          <a:lstStyle/>
          <a:p>
            <a:r>
              <a:rPr lang="en-US" dirty="0">
                <a:latin typeface="Arial Narrow"/>
                <a:cs typeface="Arial Narrow"/>
              </a:rPr>
              <a:t>The main mathematical insight is that one can compute the GCD of a single modulus </a:t>
            </a:r>
            <a:r>
              <a:rPr lang="en-US" dirty="0">
                <a:latin typeface="Apple Chancery"/>
                <a:cs typeface="Apple Chancery"/>
              </a:rPr>
              <a:t>N</a:t>
            </a:r>
            <a:r>
              <a:rPr lang="en-US" baseline="-25000" dirty="0">
                <a:latin typeface="Apple Chancery"/>
                <a:cs typeface="Apple Chancery"/>
              </a:rPr>
              <a:t>1</a:t>
            </a:r>
            <a:r>
              <a:rPr lang="en-US" dirty="0">
                <a:latin typeface="Arial Narrow"/>
                <a:cs typeface="Arial Narrow"/>
              </a:rPr>
              <a:t> with every other modulus </a:t>
            </a:r>
            <a:r>
              <a:rPr lang="en-US" dirty="0">
                <a:latin typeface="Apple Chancery"/>
                <a:cs typeface="Apple Chancery"/>
              </a:rPr>
              <a:t>N</a:t>
            </a:r>
            <a:r>
              <a:rPr lang="en-US" baseline="-25000" dirty="0">
                <a:latin typeface="Apple Chancery"/>
                <a:cs typeface="Apple Chancery"/>
              </a:rPr>
              <a:t>2</a:t>
            </a:r>
            <a:r>
              <a:rPr lang="en-US" dirty="0">
                <a:latin typeface="Apple Chancery"/>
                <a:cs typeface="Apple Chancery"/>
              </a:rPr>
              <a:t>,…,N</a:t>
            </a:r>
            <a:r>
              <a:rPr lang="en-US" baseline="-25000" dirty="0">
                <a:latin typeface="Apple Chancery"/>
                <a:cs typeface="Apple Chancery"/>
              </a:rPr>
              <a:t>m</a:t>
            </a:r>
            <a:r>
              <a:rPr lang="en-US" dirty="0">
                <a:latin typeface="Apple Chancery"/>
                <a:cs typeface="Apple Chancery"/>
              </a:rPr>
              <a:t> </a:t>
            </a:r>
            <a:r>
              <a:rPr lang="en-US" dirty="0">
                <a:latin typeface="Arial Narrow"/>
                <a:cs typeface="Arial Narrow"/>
              </a:rPr>
              <a:t>using the following equation:</a:t>
            </a:r>
          </a:p>
          <a:p>
            <a:pPr algn="ctr"/>
            <a:endParaRPr lang="en-US" sz="2000" dirty="0">
              <a:solidFill>
                <a:srgbClr val="FF0000"/>
              </a:solidFill>
              <a:latin typeface="Apple Chancery"/>
              <a:cs typeface="Apple Chancery"/>
            </a:endParaRPr>
          </a:p>
          <a:p>
            <a:pPr algn="ctr"/>
            <a:r>
              <a:rPr lang="en-US" sz="2000" dirty="0">
                <a:solidFill>
                  <a:srgbClr val="FF0000"/>
                </a:solidFill>
                <a:latin typeface="Apple Chancery"/>
                <a:cs typeface="Apple Chancery"/>
              </a:rPr>
              <a:t>g</a:t>
            </a:r>
            <a:r>
              <a:rPr lang="en-US" sz="2000" dirty="0" smtClean="0">
                <a:solidFill>
                  <a:srgbClr val="FF0000"/>
                </a:solidFill>
                <a:latin typeface="Apple Chancery"/>
                <a:cs typeface="Apple Chancery"/>
              </a:rPr>
              <a:t>cd(</a:t>
            </a:r>
            <a:r>
              <a:rPr lang="en-US" sz="2000" dirty="0">
                <a:solidFill>
                  <a:srgbClr val="FF0000"/>
                </a:solidFill>
                <a:latin typeface="Apple Chancery"/>
                <a:cs typeface="Apple Chancery"/>
              </a:rPr>
              <a:t>N</a:t>
            </a:r>
            <a:r>
              <a:rPr lang="en-US" sz="2000" baseline="-25000" dirty="0">
                <a:solidFill>
                  <a:srgbClr val="FF0000"/>
                </a:solidFill>
                <a:latin typeface="Apple Chancery"/>
                <a:cs typeface="Apple Chancery"/>
              </a:rPr>
              <a:t>1</a:t>
            </a:r>
            <a:r>
              <a:rPr lang="en-US" sz="2000" dirty="0">
                <a:solidFill>
                  <a:srgbClr val="FF0000"/>
                </a:solidFill>
                <a:latin typeface="Apple Chancery"/>
                <a:cs typeface="Apple Chancery"/>
              </a:rPr>
              <a:t>,N</a:t>
            </a:r>
            <a:r>
              <a:rPr lang="en-US" sz="2000" baseline="-25000" dirty="0">
                <a:solidFill>
                  <a:srgbClr val="FF0000"/>
                </a:solidFill>
                <a:latin typeface="Apple Chancery"/>
                <a:cs typeface="Apple Chancery"/>
              </a:rPr>
              <a:t>2</a:t>
            </a:r>
            <a:r>
              <a:rPr lang="en-US" sz="2000" dirty="0">
                <a:solidFill>
                  <a:srgbClr val="FF0000"/>
                </a:solidFill>
                <a:latin typeface="Apple Chancery"/>
                <a:cs typeface="Apple Chancery"/>
              </a:rPr>
              <a:t>…N</a:t>
            </a:r>
            <a:r>
              <a:rPr lang="en-US" sz="2000" baseline="-25000" dirty="0">
                <a:solidFill>
                  <a:srgbClr val="FF0000"/>
                </a:solidFill>
                <a:latin typeface="Apple Chancery"/>
                <a:cs typeface="Apple Chancery"/>
              </a:rPr>
              <a:t>m</a:t>
            </a:r>
            <a:r>
              <a:rPr lang="en-US" sz="2000" dirty="0">
                <a:solidFill>
                  <a:srgbClr val="FF0000"/>
                </a:solidFill>
                <a:latin typeface="Apple Chancery"/>
                <a:cs typeface="Apple Chancery"/>
              </a:rPr>
              <a:t>) = gcd(N</a:t>
            </a:r>
            <a:r>
              <a:rPr lang="en-US" sz="2000" baseline="-25000" dirty="0">
                <a:solidFill>
                  <a:srgbClr val="FF0000"/>
                </a:solidFill>
                <a:latin typeface="Apple Chancery"/>
                <a:cs typeface="Apple Chancery"/>
              </a:rPr>
              <a:t>1</a:t>
            </a:r>
            <a:r>
              <a:rPr lang="en-US" sz="2000" dirty="0">
                <a:solidFill>
                  <a:srgbClr val="FF0000"/>
                </a:solidFill>
                <a:latin typeface="Apple Chancery"/>
                <a:cs typeface="Apple Chancery"/>
              </a:rPr>
              <a:t>, (N</a:t>
            </a:r>
            <a:r>
              <a:rPr lang="en-US" sz="2000" baseline="-25000" dirty="0">
                <a:solidFill>
                  <a:srgbClr val="FF0000"/>
                </a:solidFill>
                <a:latin typeface="Apple Chancery"/>
                <a:cs typeface="Apple Chancery"/>
              </a:rPr>
              <a:t>1</a:t>
            </a:r>
            <a:r>
              <a:rPr lang="en-US" sz="2000" dirty="0">
                <a:solidFill>
                  <a:srgbClr val="FF0000"/>
                </a:solidFill>
                <a:latin typeface="Apple Chancery"/>
                <a:cs typeface="Apple Chancery"/>
              </a:rPr>
              <a:t>*N</a:t>
            </a:r>
            <a:r>
              <a:rPr lang="en-US" sz="2000" baseline="-25000" dirty="0">
                <a:solidFill>
                  <a:srgbClr val="FF0000"/>
                </a:solidFill>
                <a:latin typeface="Apple Chancery"/>
                <a:cs typeface="Apple Chancery"/>
              </a:rPr>
              <a:t>2</a:t>
            </a:r>
            <a:r>
              <a:rPr lang="en-US" sz="2000" dirty="0">
                <a:solidFill>
                  <a:srgbClr val="FF0000"/>
                </a:solidFill>
                <a:latin typeface="Apple Chancery"/>
                <a:cs typeface="Apple Chancery"/>
              </a:rPr>
              <a:t>*…*N</a:t>
            </a:r>
            <a:r>
              <a:rPr lang="en-US" sz="2000" baseline="-25000" dirty="0">
                <a:solidFill>
                  <a:srgbClr val="FF0000"/>
                </a:solidFill>
                <a:latin typeface="Apple Chancery"/>
                <a:cs typeface="Apple Chancery"/>
              </a:rPr>
              <a:t>m</a:t>
            </a:r>
            <a:r>
              <a:rPr lang="en-US" sz="2000" dirty="0">
                <a:solidFill>
                  <a:srgbClr val="FF0000"/>
                </a:solidFill>
                <a:latin typeface="Apple Chancery"/>
                <a:cs typeface="Apple Chancery"/>
              </a:rPr>
              <a:t> mod N</a:t>
            </a:r>
            <a:r>
              <a:rPr lang="en-US" sz="2000" baseline="-25000" dirty="0">
                <a:solidFill>
                  <a:srgbClr val="FF0000"/>
                </a:solidFill>
                <a:latin typeface="Apple Chancery"/>
                <a:cs typeface="Apple Chancery"/>
              </a:rPr>
              <a:t>1</a:t>
            </a:r>
            <a:r>
              <a:rPr lang="en-US" sz="2000" baseline="30000" dirty="0">
                <a:solidFill>
                  <a:srgbClr val="FF0000"/>
                </a:solidFill>
                <a:latin typeface="Apple Chancery"/>
                <a:cs typeface="Apple Chancery"/>
              </a:rPr>
              <a:t>2</a:t>
            </a:r>
            <a:r>
              <a:rPr lang="en-US" sz="2000" dirty="0">
                <a:solidFill>
                  <a:srgbClr val="FF0000"/>
                </a:solidFill>
                <a:latin typeface="Apple Chancery"/>
                <a:cs typeface="Apple Chancery"/>
              </a:rPr>
              <a:t>)/N</a:t>
            </a:r>
            <a:r>
              <a:rPr lang="en-US" sz="2000" baseline="-25000" dirty="0">
                <a:solidFill>
                  <a:srgbClr val="FF0000"/>
                </a:solidFill>
                <a:latin typeface="Apple Chancery"/>
                <a:cs typeface="Apple Chancery"/>
              </a:rPr>
              <a:t>1</a:t>
            </a:r>
            <a:r>
              <a:rPr lang="en-US" sz="2000" dirty="0">
                <a:solidFill>
                  <a:srgbClr val="FF0000"/>
                </a:solidFill>
                <a:latin typeface="Apple Chancery"/>
                <a:cs typeface="Apple Chancery"/>
              </a:rPr>
              <a:t>)</a:t>
            </a:r>
          </a:p>
        </p:txBody>
      </p:sp>
      <p:sp>
        <p:nvSpPr>
          <p:cNvPr id="3" name="Rectangle 2"/>
          <p:cNvSpPr/>
          <p:nvPr/>
        </p:nvSpPr>
        <p:spPr>
          <a:xfrm>
            <a:off x="609600" y="4114800"/>
            <a:ext cx="8077200" cy="1231106"/>
          </a:xfrm>
          <a:prstGeom prst="rect">
            <a:avLst/>
          </a:prstGeom>
        </p:spPr>
        <p:txBody>
          <a:bodyPr wrap="square">
            <a:spAutoFit/>
          </a:bodyPr>
          <a:lstStyle/>
          <a:p>
            <a:r>
              <a:rPr lang="en-US" dirty="0" smtClean="0">
                <a:latin typeface="Arial Narrow"/>
                <a:cs typeface="Arial Narrow"/>
              </a:rPr>
              <a:t>If </a:t>
            </a:r>
            <a:r>
              <a:rPr lang="en-US" dirty="0">
                <a:latin typeface="Arial Narrow"/>
                <a:cs typeface="Arial Narrow"/>
              </a:rPr>
              <a:t>any pair of RSA moduli </a:t>
            </a:r>
            <a:r>
              <a:rPr lang="en-US" dirty="0">
                <a:latin typeface="Apple Chancery"/>
                <a:cs typeface="Apple Chancery"/>
              </a:rPr>
              <a:t>N</a:t>
            </a:r>
            <a:r>
              <a:rPr lang="en-US" baseline="-25000" dirty="0">
                <a:latin typeface="Apple Chancery"/>
                <a:cs typeface="Apple Chancery"/>
              </a:rPr>
              <a:t>1</a:t>
            </a:r>
            <a:r>
              <a:rPr lang="en-US" dirty="0">
                <a:latin typeface="Arial Narrow"/>
                <a:cs typeface="Arial Narrow"/>
              </a:rPr>
              <a:t> and </a:t>
            </a:r>
            <a:r>
              <a:rPr lang="en-US" dirty="0">
                <a:latin typeface="Apple Chancery"/>
                <a:cs typeface="Apple Chancery"/>
              </a:rPr>
              <a:t>N</a:t>
            </a:r>
            <a:r>
              <a:rPr lang="en-US" baseline="-25000" dirty="0">
                <a:latin typeface="Apple Chancery"/>
                <a:cs typeface="Apple Chancery"/>
              </a:rPr>
              <a:t>2</a:t>
            </a:r>
            <a:r>
              <a:rPr lang="en-US" dirty="0">
                <a:latin typeface="Arial Narrow"/>
                <a:cs typeface="Arial Narrow"/>
              </a:rPr>
              <a:t> share, say, the same prime factor </a:t>
            </a:r>
            <a:r>
              <a:rPr lang="en-US" dirty="0">
                <a:latin typeface="Apple Chancery"/>
                <a:cs typeface="Apple Chancery"/>
              </a:rPr>
              <a:t>p</a:t>
            </a:r>
            <a:r>
              <a:rPr lang="en-US" dirty="0">
                <a:latin typeface="Arial Narrow"/>
                <a:cs typeface="Arial Narrow"/>
              </a:rPr>
              <a:t> in common, but have different second factors </a:t>
            </a:r>
            <a:r>
              <a:rPr lang="en-US" dirty="0">
                <a:latin typeface="Apple Chancery"/>
                <a:cs typeface="Apple Chancery"/>
              </a:rPr>
              <a:t>q</a:t>
            </a:r>
            <a:r>
              <a:rPr lang="en-US" baseline="-25000" dirty="0">
                <a:latin typeface="Apple Chancery"/>
                <a:cs typeface="Apple Chancery"/>
              </a:rPr>
              <a:t>1</a:t>
            </a:r>
            <a:r>
              <a:rPr lang="en-US" dirty="0">
                <a:latin typeface="Arial Narrow"/>
                <a:cs typeface="Arial Narrow"/>
              </a:rPr>
              <a:t> and </a:t>
            </a:r>
            <a:r>
              <a:rPr lang="en-US" dirty="0">
                <a:latin typeface="Apple Chancery"/>
                <a:cs typeface="Apple Chancery"/>
              </a:rPr>
              <a:t>q</a:t>
            </a:r>
            <a:r>
              <a:rPr lang="en-US" baseline="-25000" dirty="0">
                <a:latin typeface="Apple Chancery"/>
                <a:cs typeface="Apple Chancery"/>
              </a:rPr>
              <a:t>2</a:t>
            </a:r>
            <a:r>
              <a:rPr lang="en-US" dirty="0">
                <a:latin typeface="Arial Narrow"/>
                <a:cs typeface="Arial Narrow"/>
              </a:rPr>
              <a:t>, then we can easily factor the moduli by computing their greatest common divisor. On a</a:t>
            </a:r>
            <a:r>
              <a:rPr lang="en-US" dirty="0" smtClean="0">
                <a:latin typeface="Arial Narrow"/>
                <a:cs typeface="Arial Narrow"/>
              </a:rPr>
              <a:t> </a:t>
            </a:r>
            <a:r>
              <a:rPr lang="en-US" dirty="0">
                <a:latin typeface="Arial Narrow"/>
                <a:cs typeface="Arial Narrow"/>
              </a:rPr>
              <a:t>desktop computer, computing the GCD of two 1024-bit RSA moduli took about </a:t>
            </a:r>
            <a:r>
              <a:rPr lang="en-US" sz="2000" dirty="0">
                <a:latin typeface="Apple Chancery"/>
                <a:cs typeface="Apple Chancery"/>
              </a:rPr>
              <a:t>17µs</a:t>
            </a:r>
            <a:r>
              <a:rPr lang="en-US" dirty="0">
                <a:latin typeface="Arial Narrow"/>
                <a:cs typeface="Arial Narrow"/>
              </a:rPr>
              <a:t>.</a:t>
            </a:r>
          </a:p>
        </p:txBody>
      </p:sp>
      <p:sp>
        <p:nvSpPr>
          <p:cNvPr id="4" name="Rectangle 3"/>
          <p:cNvSpPr/>
          <p:nvPr/>
        </p:nvSpPr>
        <p:spPr>
          <a:xfrm>
            <a:off x="609600" y="2590800"/>
            <a:ext cx="8077200" cy="1477328"/>
          </a:xfrm>
          <a:prstGeom prst="rect">
            <a:avLst/>
          </a:prstGeom>
        </p:spPr>
        <p:txBody>
          <a:bodyPr wrap="square">
            <a:spAutoFit/>
          </a:bodyPr>
          <a:lstStyle/>
          <a:p>
            <a:r>
              <a:rPr lang="en-US" dirty="0">
                <a:latin typeface="Arial Narrow"/>
                <a:cs typeface="Arial Narrow"/>
              </a:rPr>
              <a:t>Factorable public keys. More surprisingly, we discovered that entropy problems can allow a remote attacker with no special access to factor a significant fraction of the RSA keys in use on the Internet. We were able to factor 0.4% of the RSA keys in </a:t>
            </a:r>
            <a:r>
              <a:rPr lang="en-US" dirty="0" smtClean="0">
                <a:latin typeface="Arial Narrow"/>
                <a:cs typeface="Arial Narrow"/>
              </a:rPr>
              <a:t>certain SSL scans. Researchers have performed </a:t>
            </a:r>
            <a:r>
              <a:rPr lang="en-US" dirty="0">
                <a:latin typeface="Arial Narrow"/>
                <a:cs typeface="Arial Narrow"/>
              </a:rPr>
              <a:t>this by computing the greatest common divisor (GCD) of all pairs of moduli from RSA public keys on the Internet.</a:t>
            </a:r>
          </a:p>
        </p:txBody>
      </p:sp>
      <p:sp>
        <p:nvSpPr>
          <p:cNvPr id="5" name="Rectangle 4"/>
          <p:cNvSpPr/>
          <p:nvPr/>
        </p:nvSpPr>
        <p:spPr>
          <a:xfrm>
            <a:off x="152400" y="304800"/>
            <a:ext cx="8915400" cy="523220"/>
          </a:xfrm>
          <a:prstGeom prst="rect">
            <a:avLst/>
          </a:prstGeom>
          <a:solidFill>
            <a:srgbClr val="31859C"/>
          </a:solidFill>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US" sz="2800" b="1" dirty="0">
                <a:ln w="50800"/>
                <a:solidFill>
                  <a:schemeClr val="bg1">
                    <a:shade val="50000"/>
                  </a:schemeClr>
                </a:solidFill>
                <a:latin typeface="Arial Narrow"/>
                <a:cs typeface="Arial Narrow"/>
              </a:rPr>
              <a:t>Embedded devices are well known to have entropy </a:t>
            </a:r>
            <a:r>
              <a:rPr lang="en-US" sz="2800" b="1" dirty="0" smtClean="0">
                <a:ln w="50800"/>
                <a:solidFill>
                  <a:schemeClr val="bg1">
                    <a:shade val="50000"/>
                  </a:schemeClr>
                </a:solidFill>
                <a:latin typeface="Arial Narrow"/>
                <a:cs typeface="Arial Narrow"/>
              </a:rPr>
              <a:t>problems </a:t>
            </a:r>
            <a:endParaRPr lang="en-US" sz="2800" b="1" dirty="0">
              <a:ln w="50800"/>
              <a:solidFill>
                <a:schemeClr val="bg1">
                  <a:shade val="50000"/>
                </a:schemeClr>
              </a:solidFill>
              <a:latin typeface="Arial Narrow"/>
              <a:cs typeface="Arial Narrow"/>
            </a:endParaRPr>
          </a:p>
        </p:txBody>
      </p:sp>
      <p:sp>
        <p:nvSpPr>
          <p:cNvPr id="6" name="Rectangle 5"/>
          <p:cNvSpPr/>
          <p:nvPr/>
        </p:nvSpPr>
        <p:spPr>
          <a:xfrm>
            <a:off x="609600" y="1066800"/>
            <a:ext cx="8077200" cy="1477328"/>
          </a:xfrm>
          <a:prstGeom prst="rect">
            <a:avLst/>
          </a:prstGeom>
        </p:spPr>
        <p:txBody>
          <a:bodyPr wrap="square">
            <a:spAutoFit/>
          </a:bodyPr>
          <a:lstStyle/>
          <a:p>
            <a:r>
              <a:rPr lang="en-US" dirty="0">
                <a:latin typeface="Arial Narrow"/>
                <a:cs typeface="Arial Narrow"/>
              </a:rPr>
              <a:t>Factorable public keys. More surprisingly, we discovered that entropy problems can allow a remote attacker with no special access to factor a significant fraction of the RSA keys in use on the Internet. We were able to factor 0.4% of the RSA keys in our SSL scan. We did this by computing the greatest common divisor (GCD) of all pairs of moduli from RSA public keys on the Internet.</a:t>
            </a:r>
          </a:p>
        </p:txBody>
      </p:sp>
    </p:spTree>
    <p:extLst>
      <p:ext uri="{BB962C8B-B14F-4D97-AF65-F5344CB8AC3E}">
        <p14:creationId xmlns:p14="http://schemas.microsoft.com/office/powerpoint/2010/main" val="243961785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1066800"/>
            <a:ext cx="8458200" cy="5447645"/>
          </a:xfrm>
          <a:prstGeom prst="rect">
            <a:avLst/>
          </a:prstGeom>
        </p:spPr>
        <p:txBody>
          <a:bodyPr wrap="square">
            <a:spAutoFit/>
          </a:bodyPr>
          <a:lstStyle/>
          <a:p>
            <a:r>
              <a:rPr lang="en-US" sz="2400" dirty="0" smtClean="0">
                <a:latin typeface="Arial Narrow"/>
                <a:cs typeface="Arial Narrow"/>
              </a:rPr>
              <a:t>Randomness </a:t>
            </a:r>
            <a:r>
              <a:rPr lang="en-US" sz="2400" dirty="0">
                <a:latin typeface="Arial Narrow"/>
                <a:cs typeface="Arial Narrow"/>
              </a:rPr>
              <a:t>is essential for modern cryptography, </a:t>
            </a:r>
            <a:r>
              <a:rPr lang="en-US" sz="2400" dirty="0" smtClean="0">
                <a:latin typeface="Arial Narrow"/>
                <a:cs typeface="Arial Narrow"/>
              </a:rPr>
              <a:t>where security </a:t>
            </a:r>
            <a:r>
              <a:rPr lang="en-US" sz="2400" dirty="0">
                <a:latin typeface="Arial Narrow"/>
                <a:cs typeface="Arial Narrow"/>
              </a:rPr>
              <a:t>often </a:t>
            </a:r>
            <a:r>
              <a:rPr lang="en-US" sz="2400" dirty="0" smtClean="0">
                <a:latin typeface="Arial Narrow"/>
                <a:cs typeface="Arial Narrow"/>
              </a:rPr>
              <a:t>  	depends on keys </a:t>
            </a:r>
            <a:r>
              <a:rPr lang="en-US" sz="2400" dirty="0">
                <a:latin typeface="Arial Narrow"/>
                <a:cs typeface="Arial Narrow"/>
              </a:rPr>
              <a:t>being chosen uniformly </a:t>
            </a:r>
            <a:r>
              <a:rPr lang="en-US" sz="2400" dirty="0" smtClean="0">
                <a:latin typeface="Arial Narrow"/>
                <a:cs typeface="Arial Narrow"/>
              </a:rPr>
              <a:t>at random.</a:t>
            </a:r>
          </a:p>
          <a:p>
            <a:pPr marL="342900" indent="-342900">
              <a:buFont typeface="Arial"/>
              <a:buChar char="•"/>
            </a:pPr>
            <a:r>
              <a:rPr lang="en-US" sz="2000" dirty="0">
                <a:latin typeface="Arial Narrow"/>
                <a:cs typeface="Arial Narrow"/>
              </a:rPr>
              <a:t> Generate keys on first use, not on install or first </a:t>
            </a:r>
            <a:r>
              <a:rPr lang="en-US" sz="2000" dirty="0" smtClean="0">
                <a:latin typeface="Arial Narrow"/>
                <a:cs typeface="Arial Narrow"/>
              </a:rPr>
              <a:t>boot</a:t>
            </a:r>
          </a:p>
          <a:p>
            <a:pPr marL="342900" indent="-342900">
              <a:buFont typeface="Arial"/>
              <a:buChar char="•"/>
            </a:pPr>
            <a:r>
              <a:rPr lang="en-US" sz="2000" dirty="0">
                <a:latin typeface="Arial Narrow"/>
                <a:cs typeface="Arial Narrow"/>
              </a:rPr>
              <a:t> If the OS or </a:t>
            </a:r>
            <a:r>
              <a:rPr lang="en-US" sz="2000" dirty="0" smtClean="0">
                <a:latin typeface="Arial Narrow"/>
                <a:cs typeface="Arial Narrow"/>
              </a:rPr>
              <a:t>cryptography library </a:t>
            </a:r>
            <a:r>
              <a:rPr lang="en-US" sz="2000" dirty="0">
                <a:latin typeface="Arial Narrow"/>
                <a:cs typeface="Arial Narrow"/>
              </a:rPr>
              <a:t>being used raises a signal that insufficient </a:t>
            </a:r>
            <a:r>
              <a:rPr lang="en-US" sz="2000" dirty="0" smtClean="0">
                <a:latin typeface="Arial Narrow"/>
                <a:cs typeface="Arial Narrow"/>
              </a:rPr>
              <a:t>entropy is </a:t>
            </a:r>
            <a:r>
              <a:rPr lang="en-US" sz="2000" dirty="0">
                <a:latin typeface="Arial Narrow"/>
                <a:cs typeface="Arial Narrow"/>
              </a:rPr>
              <a:t>available (such as blocking), applications should </a:t>
            </a:r>
            <a:r>
              <a:rPr lang="en-US" sz="2000" dirty="0" smtClean="0">
                <a:latin typeface="Arial Narrow"/>
                <a:cs typeface="Arial Narrow"/>
              </a:rPr>
              <a:t>detect this </a:t>
            </a:r>
            <a:r>
              <a:rPr lang="en-US" sz="2000" dirty="0">
                <a:latin typeface="Arial Narrow"/>
                <a:cs typeface="Arial Narrow"/>
              </a:rPr>
              <a:t>signal and refuse to perform security-</a:t>
            </a:r>
            <a:r>
              <a:rPr lang="en-US" sz="2000" dirty="0" smtClean="0">
                <a:latin typeface="Arial Narrow"/>
                <a:cs typeface="Arial Narrow"/>
              </a:rPr>
              <a:t>critical operations </a:t>
            </a:r>
            <a:r>
              <a:rPr lang="en-US" sz="2000" dirty="0">
                <a:latin typeface="Arial Narrow"/>
                <a:cs typeface="Arial Narrow"/>
              </a:rPr>
              <a:t>until the system recovers from this </a:t>
            </a:r>
            <a:r>
              <a:rPr lang="en-US" sz="2000" dirty="0" smtClean="0">
                <a:latin typeface="Arial Narrow"/>
                <a:cs typeface="Arial Narrow"/>
              </a:rPr>
              <a:t>potentially vulnerable </a:t>
            </a:r>
            <a:r>
              <a:rPr lang="en-US" sz="2000" dirty="0">
                <a:latin typeface="Arial Narrow"/>
                <a:cs typeface="Arial Narrow"/>
              </a:rPr>
              <a:t>state.</a:t>
            </a:r>
          </a:p>
          <a:p>
            <a:pPr marL="342900" indent="-342900">
              <a:buFont typeface="Arial"/>
              <a:buChar char="•"/>
            </a:pPr>
            <a:r>
              <a:rPr lang="en-US" sz="2000" dirty="0">
                <a:latin typeface="Arial Narrow"/>
                <a:cs typeface="Arial Narrow"/>
              </a:rPr>
              <a:t> Frequently add entropy from the operating </a:t>
            </a:r>
            <a:r>
              <a:rPr lang="en-US" sz="2000" dirty="0" smtClean="0">
                <a:latin typeface="Arial Narrow"/>
                <a:cs typeface="Arial Narrow"/>
              </a:rPr>
              <a:t>system.</a:t>
            </a:r>
          </a:p>
          <a:p>
            <a:pPr marL="342900" indent="-342900">
              <a:buFont typeface="Arial"/>
              <a:buChar char="•"/>
            </a:pPr>
            <a:r>
              <a:rPr lang="en-US" sz="2000" dirty="0">
                <a:latin typeface="Arial Narrow"/>
                <a:cs typeface="Arial Narrow"/>
              </a:rPr>
              <a:t> Avoid factory-default keys or </a:t>
            </a:r>
            <a:r>
              <a:rPr lang="en-US" sz="2000" dirty="0" smtClean="0">
                <a:latin typeface="Arial Narrow"/>
                <a:cs typeface="Arial Narrow"/>
              </a:rPr>
              <a:t>certificates.</a:t>
            </a:r>
          </a:p>
          <a:p>
            <a:pPr marL="342900" indent="-342900">
              <a:buFont typeface="Arial"/>
              <a:buChar char="•"/>
            </a:pPr>
            <a:r>
              <a:rPr lang="en-US" sz="2000" dirty="0">
                <a:latin typeface="Arial Narrow"/>
                <a:cs typeface="Arial Narrow"/>
              </a:rPr>
              <a:t> Seed entropy at the </a:t>
            </a:r>
            <a:r>
              <a:rPr lang="en-US" sz="2000" dirty="0" smtClean="0">
                <a:latin typeface="Arial Narrow"/>
                <a:cs typeface="Arial Narrow"/>
              </a:rPr>
              <a:t>factory.</a:t>
            </a:r>
          </a:p>
          <a:p>
            <a:pPr marL="342900" indent="-342900">
              <a:buFont typeface="Arial"/>
              <a:buChar char="•"/>
            </a:pPr>
            <a:r>
              <a:rPr lang="en-US" sz="2000" dirty="0">
                <a:latin typeface="Arial Narrow"/>
                <a:cs typeface="Arial Narrow"/>
              </a:rPr>
              <a:t> Ensure entropy sources are effective</a:t>
            </a:r>
            <a:r>
              <a:rPr lang="en-US" sz="2000" dirty="0" smtClean="0">
                <a:latin typeface="Arial Narrow"/>
                <a:cs typeface="Arial Narrow"/>
              </a:rPr>
              <a:t>.</a:t>
            </a:r>
          </a:p>
          <a:p>
            <a:pPr marL="342900" indent="-342900">
              <a:buFont typeface="Arial"/>
              <a:buChar char="•"/>
            </a:pPr>
            <a:r>
              <a:rPr lang="en-US" sz="2000" dirty="0">
                <a:latin typeface="Arial Narrow"/>
                <a:cs typeface="Arial Narrow"/>
              </a:rPr>
              <a:t> Test cryptographic randomness on the completed </a:t>
            </a:r>
            <a:r>
              <a:rPr lang="en-US" sz="2000" dirty="0" smtClean="0">
                <a:latin typeface="Arial Narrow"/>
                <a:cs typeface="Arial Narrow"/>
              </a:rPr>
              <a:t>mobile device.</a:t>
            </a:r>
          </a:p>
          <a:p>
            <a:pPr marL="342900" indent="-342900">
              <a:buFont typeface="Arial"/>
              <a:buChar char="•"/>
            </a:pPr>
            <a:r>
              <a:rPr lang="en-US" sz="2000" dirty="0">
                <a:latin typeface="Arial Narrow"/>
                <a:cs typeface="Arial Narrow"/>
              </a:rPr>
              <a:t> Use hardware random number generators when </a:t>
            </a:r>
            <a:r>
              <a:rPr lang="en-US" sz="2000" dirty="0" smtClean="0">
                <a:latin typeface="Arial Narrow"/>
                <a:cs typeface="Arial Narrow"/>
              </a:rPr>
              <a:t>possible.</a:t>
            </a:r>
          </a:p>
          <a:p>
            <a:pPr marL="342900" indent="-342900">
              <a:buFont typeface="Arial"/>
              <a:buChar char="•"/>
            </a:pPr>
            <a:r>
              <a:rPr lang="en-US" sz="2000" dirty="0">
                <a:latin typeface="Arial Narrow"/>
                <a:cs typeface="Arial Narrow"/>
              </a:rPr>
              <a:t> Regenerate default or automatically generated </a:t>
            </a:r>
            <a:r>
              <a:rPr lang="en-US" sz="2000" dirty="0" smtClean="0">
                <a:latin typeface="Arial Narrow"/>
                <a:cs typeface="Arial Narrow"/>
              </a:rPr>
              <a:t>keys.</a:t>
            </a:r>
          </a:p>
          <a:p>
            <a:pPr marL="342900" indent="-342900">
              <a:buFont typeface="Arial"/>
              <a:buChar char="•"/>
            </a:pPr>
            <a:r>
              <a:rPr lang="en-US" sz="2000" dirty="0">
                <a:latin typeface="Arial Narrow"/>
                <a:cs typeface="Arial Narrow"/>
              </a:rPr>
              <a:t> Check for repeated, weak, and factorable </a:t>
            </a:r>
            <a:r>
              <a:rPr lang="en-US" sz="2000" dirty="0" smtClean="0">
                <a:latin typeface="Arial Narrow"/>
                <a:cs typeface="Arial Narrow"/>
              </a:rPr>
              <a:t>keys.</a:t>
            </a:r>
          </a:p>
          <a:p>
            <a:pPr marL="342900" indent="-342900">
              <a:buFont typeface="Arial"/>
              <a:buChar char="•"/>
            </a:pPr>
            <a:r>
              <a:rPr lang="en-US" sz="2000" dirty="0">
                <a:latin typeface="Arial Narrow"/>
                <a:cs typeface="Arial Narrow"/>
              </a:rPr>
              <a:t> Default to the most secure </a:t>
            </a:r>
            <a:r>
              <a:rPr lang="en-US" sz="2000" dirty="0" smtClean="0">
                <a:latin typeface="Arial Narrow"/>
                <a:cs typeface="Arial Narrow"/>
              </a:rPr>
              <a:t>configuration.</a:t>
            </a:r>
          </a:p>
          <a:p>
            <a:pPr marL="342900" indent="-342900">
              <a:buFont typeface="Arial"/>
              <a:buChar char="•"/>
            </a:pPr>
            <a:r>
              <a:rPr lang="en-US" sz="2000" dirty="0">
                <a:latin typeface="Arial Narrow"/>
                <a:cs typeface="Arial Narrow"/>
              </a:rPr>
              <a:t> Primitives should fail gracefully under weak </a:t>
            </a:r>
            <a:r>
              <a:rPr lang="en-US" sz="2000" dirty="0" smtClean="0">
                <a:latin typeface="Arial Narrow"/>
                <a:cs typeface="Arial Narrow"/>
              </a:rPr>
              <a:t>entropy.</a:t>
            </a:r>
            <a:endParaRPr lang="en-US" sz="2000" dirty="0">
              <a:latin typeface="Arial Narrow"/>
              <a:cs typeface="Arial Narrow"/>
            </a:endParaRPr>
          </a:p>
        </p:txBody>
      </p:sp>
      <p:sp>
        <p:nvSpPr>
          <p:cNvPr id="3" name="Rectangle 2"/>
          <p:cNvSpPr/>
          <p:nvPr/>
        </p:nvSpPr>
        <p:spPr>
          <a:xfrm>
            <a:off x="228600" y="304800"/>
            <a:ext cx="8735259" cy="523220"/>
          </a:xfrm>
          <a:prstGeom prst="rect">
            <a:avLst/>
          </a:prstGeom>
          <a:solidFill>
            <a:srgbClr val="31859C"/>
          </a:solidFill>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US" sz="2800" b="1" dirty="0" smtClean="0">
                <a:ln w="50800"/>
                <a:solidFill>
                  <a:schemeClr val="bg1">
                    <a:shade val="50000"/>
                  </a:schemeClr>
                </a:solidFill>
                <a:latin typeface="Arial Narrow"/>
                <a:cs typeface="Arial Narrow"/>
              </a:rPr>
              <a:t>Widespread Weak </a:t>
            </a:r>
            <a:r>
              <a:rPr lang="en-US" sz="2800" b="1" dirty="0">
                <a:ln w="50800"/>
                <a:solidFill>
                  <a:schemeClr val="bg1">
                    <a:shade val="50000"/>
                  </a:schemeClr>
                </a:solidFill>
                <a:latin typeface="Arial Narrow"/>
                <a:cs typeface="Arial Narrow"/>
              </a:rPr>
              <a:t>Keys in </a:t>
            </a:r>
            <a:r>
              <a:rPr lang="en-US" sz="2800" b="1" dirty="0" smtClean="0">
                <a:ln w="50800"/>
                <a:solidFill>
                  <a:schemeClr val="bg1">
                    <a:shade val="50000"/>
                  </a:schemeClr>
                </a:solidFill>
                <a:latin typeface="Arial Narrow"/>
                <a:cs typeface="Arial Narrow"/>
              </a:rPr>
              <a:t>DoD Networks and Mobile </a:t>
            </a:r>
            <a:r>
              <a:rPr lang="en-US" sz="2800" b="1" dirty="0">
                <a:ln w="50800"/>
                <a:solidFill>
                  <a:schemeClr val="bg1">
                    <a:shade val="50000"/>
                  </a:schemeClr>
                </a:solidFill>
                <a:latin typeface="Arial Narrow"/>
                <a:cs typeface="Arial Narrow"/>
              </a:rPr>
              <a:t>Devices</a:t>
            </a:r>
          </a:p>
        </p:txBody>
      </p:sp>
      <p:pic>
        <p:nvPicPr>
          <p:cNvPr id="5" name="Picture 4"/>
          <p:cNvPicPr>
            <a:picLocks noChangeAspect="1"/>
          </p:cNvPicPr>
          <p:nvPr/>
        </p:nvPicPr>
        <p:blipFill>
          <a:blip r:embed="rId2"/>
          <a:stretch>
            <a:fillRect/>
          </a:stretch>
        </p:blipFill>
        <p:spPr>
          <a:xfrm>
            <a:off x="5715001" y="5257800"/>
            <a:ext cx="3446684" cy="1600200"/>
          </a:xfrm>
          <a:prstGeom prst="rect">
            <a:avLst/>
          </a:prstGeom>
        </p:spPr>
      </p:pic>
    </p:spTree>
    <p:extLst>
      <p:ext uri="{BB962C8B-B14F-4D97-AF65-F5344CB8AC3E}">
        <p14:creationId xmlns:p14="http://schemas.microsoft.com/office/powerpoint/2010/main" val="298426437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3657600"/>
            <a:ext cx="7924800" cy="1200329"/>
          </a:xfrm>
          <a:prstGeom prst="rect">
            <a:avLst/>
          </a:prstGeom>
        </p:spPr>
        <p:txBody>
          <a:bodyPr wrap="square">
            <a:spAutoFit/>
          </a:bodyPr>
          <a:lstStyle/>
          <a:p>
            <a:pPr algn="just"/>
            <a:r>
              <a:rPr lang="en-US" dirty="0">
                <a:latin typeface="Arial Narrow"/>
                <a:cs typeface="Arial Narrow"/>
              </a:rPr>
              <a:t>OpenSSL’s RSA key generation functions this way: each time random bits are produced from the entropy pool to generate the primes </a:t>
            </a:r>
            <a:r>
              <a:rPr lang="en-US" dirty="0">
                <a:latin typeface="Apple Chancery"/>
                <a:cs typeface="Apple Chancery"/>
              </a:rPr>
              <a:t>p</a:t>
            </a:r>
            <a:r>
              <a:rPr lang="en-US" dirty="0">
                <a:latin typeface="Arial Narrow"/>
                <a:cs typeface="Arial Narrow"/>
              </a:rPr>
              <a:t> and </a:t>
            </a:r>
            <a:r>
              <a:rPr lang="en-US" dirty="0">
                <a:latin typeface="Apple Chancery"/>
                <a:cs typeface="Apple Chancery"/>
              </a:rPr>
              <a:t>q</a:t>
            </a:r>
            <a:r>
              <a:rPr lang="en-US" dirty="0">
                <a:latin typeface="Arial Narrow"/>
                <a:cs typeface="Arial Narrow"/>
              </a:rPr>
              <a:t>, the current time in seconds is added to the entropy pool. Many, but not all, of the vulnerable keys were generated by OpenSSL and OpenSSH, which calls OpenSSL’s RSA key generation code.</a:t>
            </a:r>
          </a:p>
        </p:txBody>
      </p:sp>
      <p:sp>
        <p:nvSpPr>
          <p:cNvPr id="3" name="Rectangle 2"/>
          <p:cNvSpPr/>
          <p:nvPr/>
        </p:nvSpPr>
        <p:spPr>
          <a:xfrm>
            <a:off x="685800" y="1143000"/>
            <a:ext cx="7543800" cy="1200329"/>
          </a:xfrm>
          <a:prstGeom prst="rect">
            <a:avLst/>
          </a:prstGeom>
        </p:spPr>
        <p:txBody>
          <a:bodyPr wrap="square">
            <a:spAutoFit/>
          </a:bodyPr>
          <a:lstStyle/>
          <a:p>
            <a:pPr algn="just"/>
            <a:r>
              <a:rPr lang="en-US" dirty="0">
                <a:latin typeface="Arial Narrow"/>
                <a:cs typeface="Arial Narrow"/>
              </a:rPr>
              <a:t>If the pseudorandom number generator is seeded with a predictable value, then that would likely result in different devices generating the same </a:t>
            </a:r>
            <a:r>
              <a:rPr lang="en-US" dirty="0">
                <a:latin typeface="Apple Chancery"/>
                <a:cs typeface="Apple Chancery"/>
              </a:rPr>
              <a:t>modulus N</a:t>
            </a:r>
            <a:r>
              <a:rPr lang="en-US" dirty="0">
                <a:latin typeface="Arial Narrow"/>
                <a:cs typeface="Arial Narrow"/>
              </a:rPr>
              <a:t>, but we would not expect a good pseudorandom number generator to produce different moduli that share a single factor.</a:t>
            </a:r>
          </a:p>
        </p:txBody>
      </p:sp>
      <p:sp>
        <p:nvSpPr>
          <p:cNvPr id="4" name="Rectangle 3"/>
          <p:cNvSpPr/>
          <p:nvPr/>
        </p:nvSpPr>
        <p:spPr>
          <a:xfrm>
            <a:off x="609600" y="2362200"/>
            <a:ext cx="7696200" cy="1200329"/>
          </a:xfrm>
          <a:prstGeom prst="rect">
            <a:avLst/>
          </a:prstGeom>
        </p:spPr>
        <p:txBody>
          <a:bodyPr wrap="square">
            <a:spAutoFit/>
          </a:bodyPr>
          <a:lstStyle/>
          <a:p>
            <a:pPr algn="just"/>
            <a:r>
              <a:rPr lang="en-US" dirty="0">
                <a:latin typeface="Arial Narrow"/>
                <a:cs typeface="Arial Narrow"/>
              </a:rPr>
              <a:t>If the initial seed to the pseudorandom number generator is generated with low entropy, this could result in multiple devices generating different </a:t>
            </a:r>
            <a:r>
              <a:rPr lang="en-US" dirty="0">
                <a:latin typeface="Apple Chancery"/>
                <a:cs typeface="Apple Chancery"/>
              </a:rPr>
              <a:t>moduli</a:t>
            </a:r>
            <a:r>
              <a:rPr lang="en-US" dirty="0">
                <a:latin typeface="Arial Narrow"/>
                <a:cs typeface="Arial Narrow"/>
              </a:rPr>
              <a:t> which share the prime factor </a:t>
            </a:r>
            <a:r>
              <a:rPr lang="en-US" dirty="0">
                <a:latin typeface="Apple Chancery"/>
                <a:cs typeface="Apple Chancery"/>
              </a:rPr>
              <a:t>p</a:t>
            </a:r>
            <a:r>
              <a:rPr lang="en-US" dirty="0">
                <a:latin typeface="Arial Narrow"/>
                <a:cs typeface="Arial Narrow"/>
              </a:rPr>
              <a:t> and have different second factors </a:t>
            </a:r>
            <a:r>
              <a:rPr lang="en-US" dirty="0">
                <a:latin typeface="Apple Chancery"/>
                <a:cs typeface="Apple Chancery"/>
              </a:rPr>
              <a:t>q</a:t>
            </a:r>
            <a:r>
              <a:rPr lang="en-US" dirty="0">
                <a:latin typeface="Arial Narrow"/>
                <a:cs typeface="Arial Narrow"/>
              </a:rPr>
              <a:t>. Then both moduli can be easily factored by computing their </a:t>
            </a:r>
            <a:r>
              <a:rPr lang="en-US" dirty="0">
                <a:latin typeface="Apple Chancery"/>
                <a:cs typeface="Apple Chancery"/>
              </a:rPr>
              <a:t>GCD: p = gcd(N</a:t>
            </a:r>
            <a:r>
              <a:rPr lang="en-US" baseline="-25000" dirty="0">
                <a:latin typeface="Apple Chancery"/>
                <a:cs typeface="Apple Chancery"/>
              </a:rPr>
              <a:t>1</a:t>
            </a:r>
            <a:r>
              <a:rPr lang="en-US" dirty="0">
                <a:latin typeface="Apple Chancery"/>
                <a:cs typeface="Apple Chancery"/>
              </a:rPr>
              <a:t>, N</a:t>
            </a:r>
            <a:r>
              <a:rPr lang="en-US" baseline="-25000" dirty="0">
                <a:latin typeface="Apple Chancery"/>
                <a:cs typeface="Apple Chancery"/>
              </a:rPr>
              <a:t>2</a:t>
            </a:r>
            <a:r>
              <a:rPr lang="en-US" dirty="0">
                <a:latin typeface="Apple Chancery"/>
                <a:cs typeface="Apple Chancery"/>
              </a:rPr>
              <a:t>)</a:t>
            </a:r>
            <a:r>
              <a:rPr lang="en-US" dirty="0">
                <a:latin typeface="Arial Narrow"/>
                <a:cs typeface="Arial Narrow"/>
              </a:rPr>
              <a:t>.</a:t>
            </a:r>
          </a:p>
        </p:txBody>
      </p:sp>
      <p:sp>
        <p:nvSpPr>
          <p:cNvPr id="6" name="TextBox 5"/>
          <p:cNvSpPr txBox="1"/>
          <p:nvPr/>
        </p:nvSpPr>
        <p:spPr>
          <a:xfrm>
            <a:off x="3352800" y="304800"/>
            <a:ext cx="1931914" cy="646331"/>
          </a:xfrm>
          <a:prstGeom prst="rect">
            <a:avLst/>
          </a:prstGeom>
          <a:solidFill>
            <a:srgbClr val="31859C"/>
          </a:solidFill>
        </p:spPr>
        <p:txBody>
          <a:bodyPr wrap="none" rtlCol="0">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US" sz="3600" b="1" dirty="0" smtClean="0">
                <a:ln w="50800"/>
                <a:solidFill>
                  <a:schemeClr val="bg1">
                    <a:shade val="50000"/>
                  </a:schemeClr>
                </a:solidFill>
                <a:latin typeface="Baskerville"/>
                <a:cs typeface="Baskerville"/>
              </a:rPr>
              <a:t>Entropy</a:t>
            </a:r>
            <a:endParaRPr lang="en-US" sz="3600" b="1" dirty="0">
              <a:ln w="50800"/>
              <a:solidFill>
                <a:schemeClr val="bg1">
                  <a:shade val="50000"/>
                </a:schemeClr>
              </a:solidFill>
              <a:latin typeface="Baskerville"/>
              <a:cs typeface="Baskerville"/>
            </a:endParaRPr>
          </a:p>
        </p:txBody>
      </p:sp>
      <p:pic>
        <p:nvPicPr>
          <p:cNvPr id="7" name="Picture 6"/>
          <p:cNvPicPr>
            <a:picLocks noChangeAspect="1"/>
          </p:cNvPicPr>
          <p:nvPr/>
        </p:nvPicPr>
        <p:blipFill>
          <a:blip r:embed="rId2"/>
          <a:stretch>
            <a:fillRect/>
          </a:stretch>
        </p:blipFill>
        <p:spPr>
          <a:xfrm>
            <a:off x="4800600" y="4876800"/>
            <a:ext cx="4343400" cy="1981200"/>
          </a:xfrm>
          <a:prstGeom prst="rect">
            <a:avLst/>
          </a:prstGeom>
        </p:spPr>
      </p:pic>
      <p:pic>
        <p:nvPicPr>
          <p:cNvPr id="8" name="Picture 7"/>
          <p:cNvPicPr>
            <a:picLocks noChangeAspect="1"/>
          </p:cNvPicPr>
          <p:nvPr/>
        </p:nvPicPr>
        <p:blipFill>
          <a:blip r:embed="rId3"/>
          <a:stretch>
            <a:fillRect/>
          </a:stretch>
        </p:blipFill>
        <p:spPr>
          <a:xfrm>
            <a:off x="0" y="4876800"/>
            <a:ext cx="4800600" cy="1981200"/>
          </a:xfrm>
          <a:prstGeom prst="rect">
            <a:avLst/>
          </a:prstGeom>
        </p:spPr>
      </p:pic>
      <p:sp>
        <p:nvSpPr>
          <p:cNvPr id="5" name="Rectangle 4"/>
          <p:cNvSpPr/>
          <p:nvPr/>
        </p:nvSpPr>
        <p:spPr>
          <a:xfrm>
            <a:off x="3733800" y="5562600"/>
            <a:ext cx="1945740" cy="276999"/>
          </a:xfrm>
          <a:prstGeom prst="rect">
            <a:avLst/>
          </a:prstGeom>
        </p:spPr>
        <p:txBody>
          <a:bodyPr wrap="none">
            <a:spAutoFit/>
          </a:bodyPr>
          <a:lstStyle/>
          <a:p>
            <a:r>
              <a:rPr lang="en-US" sz="1200" dirty="0">
                <a:solidFill>
                  <a:srgbClr val="0000FF"/>
                </a:solidFill>
                <a:latin typeface="Arial Narrow"/>
                <a:cs typeface="Arial Narrow"/>
              </a:rPr>
              <a:t>http://cr.yp.to/papers.html#dcba</a:t>
            </a:r>
          </a:p>
        </p:txBody>
      </p:sp>
    </p:spTree>
    <p:extLst>
      <p:ext uri="{BB962C8B-B14F-4D97-AF65-F5344CB8AC3E}">
        <p14:creationId xmlns:p14="http://schemas.microsoft.com/office/powerpoint/2010/main" val="140049890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524000"/>
          </a:xfrm>
          <a:solidFill>
            <a:srgbClr val="31859C"/>
          </a:solidFill>
        </p:spPr>
        <p:txBody>
          <a:bodyPr>
            <a:noAutofit/>
            <a:scene3d>
              <a:camera prst="orthographicFront"/>
              <a:lightRig rig="balanced" dir="t">
                <a:rot lat="0" lon="0" rev="2100000"/>
              </a:lightRig>
            </a:scene3d>
            <a:sp3d extrusionH="57150" prstMaterial="metal">
              <a:bevelT w="38100" h="25400"/>
              <a:contourClr>
                <a:schemeClr val="bg2"/>
              </a:contourClr>
            </a:sp3d>
          </a:bodyPr>
          <a:lstStyle/>
          <a:p>
            <a:r>
              <a:rPr lang="en-US" sz="3600" b="1" dirty="0" smtClean="0">
                <a:ln w="50800"/>
                <a:solidFill>
                  <a:schemeClr val="bg1">
                    <a:shade val="50000"/>
                  </a:schemeClr>
                </a:solidFill>
              </a:rPr>
              <a:t/>
            </a:r>
            <a:br>
              <a:rPr lang="en-US" sz="3600" b="1" dirty="0" smtClean="0">
                <a:ln w="50800"/>
                <a:solidFill>
                  <a:schemeClr val="bg1">
                    <a:shade val="50000"/>
                  </a:schemeClr>
                </a:solidFill>
              </a:rPr>
            </a:br>
            <a:r>
              <a:rPr lang="en-US" sz="3600" b="1" dirty="0" smtClean="0">
                <a:ln w="50800"/>
                <a:solidFill>
                  <a:schemeClr val="bg1">
                    <a:shade val="50000"/>
                  </a:schemeClr>
                </a:solidFill>
              </a:rPr>
              <a:t>The </a:t>
            </a:r>
            <a:r>
              <a:rPr lang="en-US" sz="3600" b="1" dirty="0">
                <a:ln w="50800"/>
                <a:solidFill>
                  <a:schemeClr val="bg1">
                    <a:shade val="50000"/>
                  </a:schemeClr>
                </a:solidFill>
              </a:rPr>
              <a:t>complexity of </a:t>
            </a:r>
            <a:r>
              <a:rPr lang="en-US" sz="3600" b="1" dirty="0" smtClean="0">
                <a:ln w="50800"/>
                <a:solidFill>
                  <a:schemeClr val="bg1">
                    <a:shade val="50000"/>
                  </a:schemeClr>
                </a:solidFill>
              </a:rPr>
              <a:t>today’s Internet environment means . . . </a:t>
            </a:r>
            <a:r>
              <a:rPr lang="en-US" sz="3600" b="1" dirty="0">
                <a:ln w="50800"/>
                <a:solidFill>
                  <a:schemeClr val="bg1">
                    <a:shade val="50000"/>
                  </a:schemeClr>
                </a:solidFill>
              </a:rPr>
              <a:t/>
            </a:r>
            <a:br>
              <a:rPr lang="en-US" sz="3600" b="1" dirty="0">
                <a:ln w="50800"/>
                <a:solidFill>
                  <a:schemeClr val="bg1">
                    <a:shade val="50000"/>
                  </a:schemeClr>
                </a:solidFill>
              </a:rPr>
            </a:br>
            <a:endParaRPr lang="en-US" sz="3600" b="1" dirty="0">
              <a:ln w="50800"/>
              <a:solidFill>
                <a:schemeClr val="bg1">
                  <a:shade val="50000"/>
                </a:schemeClr>
              </a:solidFill>
            </a:endParaRPr>
          </a:p>
        </p:txBody>
      </p:sp>
      <p:sp>
        <p:nvSpPr>
          <p:cNvPr id="3" name="Content Placeholder 2"/>
          <p:cNvSpPr>
            <a:spLocks noGrp="1"/>
          </p:cNvSpPr>
          <p:nvPr>
            <p:ph idx="1"/>
          </p:nvPr>
        </p:nvSpPr>
        <p:spPr>
          <a:xfrm>
            <a:off x="457200" y="2027237"/>
            <a:ext cx="8229600" cy="4525963"/>
          </a:xfrm>
        </p:spPr>
        <p:txBody>
          <a:bodyPr>
            <a:normAutofit fontScale="92500" lnSpcReduction="10000"/>
          </a:bodyPr>
          <a:lstStyle/>
          <a:p>
            <a:pPr marL="0" indent="0" algn="just">
              <a:buNone/>
            </a:pPr>
            <a:r>
              <a:rPr lang="en-US" dirty="0">
                <a:latin typeface="Arial Narrow"/>
                <a:cs typeface="Arial Narrow"/>
              </a:rPr>
              <a:t>P</a:t>
            </a:r>
            <a:r>
              <a:rPr lang="en-US" dirty="0" smtClean="0">
                <a:latin typeface="Arial Narrow"/>
                <a:cs typeface="Arial Narrow"/>
              </a:rPr>
              <a:t>roviding </a:t>
            </a:r>
            <a:r>
              <a:rPr lang="en-US" dirty="0">
                <a:latin typeface="Arial Narrow"/>
                <a:cs typeface="Arial Narrow"/>
              </a:rPr>
              <a:t>exceptional access to </a:t>
            </a:r>
            <a:r>
              <a:rPr lang="en-US" dirty="0" smtClean="0">
                <a:latin typeface="Arial Narrow"/>
                <a:cs typeface="Arial Narrow"/>
              </a:rPr>
              <a:t>communications </a:t>
            </a:r>
            <a:r>
              <a:rPr lang="en-US" dirty="0">
                <a:latin typeface="Arial Narrow"/>
                <a:cs typeface="Arial Narrow"/>
              </a:rPr>
              <a:t>would force a U-turn </a:t>
            </a:r>
            <a:r>
              <a:rPr lang="en-US" dirty="0" smtClean="0">
                <a:latin typeface="Arial Narrow"/>
                <a:cs typeface="Arial Narrow"/>
              </a:rPr>
              <a:t>from </a:t>
            </a:r>
            <a:r>
              <a:rPr lang="en-US" dirty="0">
                <a:latin typeface="Arial Narrow"/>
                <a:cs typeface="Arial Narrow"/>
              </a:rPr>
              <a:t>the best practices now being </a:t>
            </a:r>
            <a:r>
              <a:rPr lang="en-US" dirty="0" smtClean="0">
                <a:latin typeface="Arial Narrow"/>
                <a:cs typeface="Arial Narrow"/>
              </a:rPr>
              <a:t>deployed </a:t>
            </a:r>
            <a:r>
              <a:rPr lang="en-US" dirty="0">
                <a:latin typeface="Arial Narrow"/>
                <a:cs typeface="Arial Narrow"/>
              </a:rPr>
              <a:t>to make the Internet more </a:t>
            </a:r>
            <a:r>
              <a:rPr lang="en-US" dirty="0" smtClean="0">
                <a:latin typeface="Arial Narrow"/>
                <a:cs typeface="Arial Narrow"/>
              </a:rPr>
              <a:t>secure</a:t>
            </a:r>
            <a:r>
              <a:rPr lang="en-US" dirty="0">
                <a:latin typeface="Arial Narrow"/>
                <a:cs typeface="Arial Narrow"/>
              </a:rPr>
              <a:t>. These practices include forward </a:t>
            </a:r>
            <a:r>
              <a:rPr lang="en-US" dirty="0" smtClean="0">
                <a:latin typeface="Arial Narrow"/>
                <a:cs typeface="Arial Narrow"/>
              </a:rPr>
              <a:t>secrecy</a:t>
            </a:r>
            <a:r>
              <a:rPr lang="en-US" dirty="0">
                <a:latin typeface="Arial Narrow"/>
                <a:cs typeface="Arial Narrow"/>
              </a:rPr>
              <a:t>—where decryption keys are </a:t>
            </a:r>
            <a:r>
              <a:rPr lang="en-US" dirty="0" smtClean="0">
                <a:latin typeface="Arial Narrow"/>
                <a:cs typeface="Arial Narrow"/>
              </a:rPr>
              <a:t>deleted </a:t>
            </a:r>
            <a:r>
              <a:rPr lang="en-US" dirty="0">
                <a:latin typeface="Arial Narrow"/>
                <a:cs typeface="Arial Narrow"/>
              </a:rPr>
              <a:t>immediately after use, so that </a:t>
            </a:r>
            <a:r>
              <a:rPr lang="en-US" dirty="0" smtClean="0">
                <a:latin typeface="Arial Narrow"/>
                <a:cs typeface="Arial Narrow"/>
              </a:rPr>
              <a:t>stealing </a:t>
            </a:r>
            <a:r>
              <a:rPr lang="en-US" dirty="0">
                <a:latin typeface="Arial Narrow"/>
                <a:cs typeface="Arial Narrow"/>
              </a:rPr>
              <a:t>the encryption key used by </a:t>
            </a:r>
            <a:r>
              <a:rPr lang="en-US" dirty="0" smtClean="0">
                <a:latin typeface="Arial Narrow"/>
                <a:cs typeface="Arial Narrow"/>
              </a:rPr>
              <a:t>a </a:t>
            </a:r>
            <a:r>
              <a:rPr lang="en-US" dirty="0">
                <a:latin typeface="Arial Narrow"/>
                <a:cs typeface="Arial Narrow"/>
              </a:rPr>
              <a:t>communications server would not </a:t>
            </a:r>
            <a:r>
              <a:rPr lang="en-US" dirty="0" smtClean="0">
                <a:latin typeface="Arial Narrow"/>
                <a:cs typeface="Arial Narrow"/>
              </a:rPr>
              <a:t>compromise </a:t>
            </a:r>
            <a:r>
              <a:rPr lang="en-US" dirty="0">
                <a:latin typeface="Arial Narrow"/>
                <a:cs typeface="Arial Narrow"/>
              </a:rPr>
              <a:t>earlier or </a:t>
            </a:r>
            <a:r>
              <a:rPr lang="en-US" dirty="0" smtClean="0">
                <a:latin typeface="Arial Narrow"/>
                <a:cs typeface="Arial Narrow"/>
              </a:rPr>
              <a:t>later communications</a:t>
            </a:r>
            <a:r>
              <a:rPr lang="en-US" dirty="0">
                <a:latin typeface="Arial Narrow"/>
                <a:cs typeface="Arial Narrow"/>
              </a:rPr>
              <a:t>. A related technique, </a:t>
            </a:r>
            <a:r>
              <a:rPr lang="en-US" dirty="0" smtClean="0">
                <a:latin typeface="Arial Narrow"/>
                <a:cs typeface="Arial Narrow"/>
              </a:rPr>
              <a:t>authenticated </a:t>
            </a:r>
            <a:r>
              <a:rPr lang="en-US" dirty="0">
                <a:latin typeface="Arial Narrow"/>
                <a:cs typeface="Arial Narrow"/>
              </a:rPr>
              <a:t>encryption, uses the same </a:t>
            </a:r>
            <a:r>
              <a:rPr lang="en-US" dirty="0" smtClean="0">
                <a:latin typeface="Arial Narrow"/>
                <a:cs typeface="Arial Narrow"/>
              </a:rPr>
              <a:t>temporary </a:t>
            </a:r>
            <a:r>
              <a:rPr lang="en-US" dirty="0">
                <a:latin typeface="Arial Narrow"/>
                <a:cs typeface="Arial Narrow"/>
              </a:rPr>
              <a:t>key to guarantee confidentiality </a:t>
            </a:r>
            <a:r>
              <a:rPr lang="en-US" dirty="0" smtClean="0">
                <a:latin typeface="Arial Narrow"/>
                <a:cs typeface="Arial Narrow"/>
              </a:rPr>
              <a:t>and </a:t>
            </a:r>
            <a:r>
              <a:rPr lang="en-US" dirty="0">
                <a:latin typeface="Arial Narrow"/>
                <a:cs typeface="Arial Narrow"/>
              </a:rPr>
              <a:t>to verify the message has not been </a:t>
            </a:r>
            <a:r>
              <a:rPr lang="en-US" dirty="0" smtClean="0">
                <a:latin typeface="Arial Narrow"/>
                <a:cs typeface="Arial Narrow"/>
              </a:rPr>
              <a:t>forged </a:t>
            </a:r>
            <a:r>
              <a:rPr lang="en-US" dirty="0">
                <a:latin typeface="Arial Narrow"/>
                <a:cs typeface="Arial Narrow"/>
              </a:rPr>
              <a:t>or tampered with</a:t>
            </a:r>
            <a:r>
              <a:rPr lang="en-US" dirty="0"/>
              <a:t>.</a:t>
            </a:r>
          </a:p>
          <a:p>
            <a:endParaRPr lang="en-US" dirty="0"/>
          </a:p>
        </p:txBody>
      </p:sp>
    </p:spTree>
    <p:extLst>
      <p:ext uri="{BB962C8B-B14F-4D97-AF65-F5344CB8AC3E}">
        <p14:creationId xmlns:p14="http://schemas.microsoft.com/office/powerpoint/2010/main" val="241171841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13200" y="3149600"/>
            <a:ext cx="2540000" cy="2336800"/>
          </a:xfrm>
          <a:prstGeom prst="rect">
            <a:avLst/>
          </a:prstGeom>
          <a:noFill/>
        </p:spPr>
      </p:pic>
      <p:sp>
        <p:nvSpPr>
          <p:cNvPr id="3" name="Rectangle 2"/>
          <p:cNvSpPr/>
          <p:nvPr/>
        </p:nvSpPr>
        <p:spPr>
          <a:xfrm>
            <a:off x="228600" y="6581001"/>
            <a:ext cx="8763000" cy="276999"/>
          </a:xfrm>
          <a:prstGeom prst="rect">
            <a:avLst/>
          </a:prstGeom>
        </p:spPr>
        <p:txBody>
          <a:bodyPr wrap="square">
            <a:spAutoFit/>
          </a:bodyPr>
          <a:lstStyle/>
          <a:p>
            <a:r>
              <a:rPr lang="en-US" sz="1200" dirty="0"/>
              <a:t>https://kb.juniper.net/InfoCenter/index?page=content&amp;id=KB28205&amp;pmv=print&amp;actp=LIST</a:t>
            </a:r>
          </a:p>
        </p:txBody>
      </p:sp>
      <p:sp>
        <p:nvSpPr>
          <p:cNvPr id="4" name="Rectangle 3"/>
          <p:cNvSpPr/>
          <p:nvPr/>
        </p:nvSpPr>
        <p:spPr>
          <a:xfrm>
            <a:off x="228600" y="6352401"/>
            <a:ext cx="6629400" cy="276999"/>
          </a:xfrm>
          <a:prstGeom prst="rect">
            <a:avLst/>
          </a:prstGeom>
        </p:spPr>
        <p:txBody>
          <a:bodyPr wrap="square">
            <a:spAutoFit/>
          </a:bodyPr>
          <a:lstStyle/>
          <a:p>
            <a:r>
              <a:rPr lang="en-US" sz="1200" dirty="0"/>
              <a:t>https://rpw.sh/blog/2015/12/21/the-backdoored-backdoor/</a:t>
            </a:r>
          </a:p>
        </p:txBody>
      </p:sp>
      <p:sp>
        <p:nvSpPr>
          <p:cNvPr id="5" name="Rectangle 4"/>
          <p:cNvSpPr/>
          <p:nvPr/>
        </p:nvSpPr>
        <p:spPr>
          <a:xfrm>
            <a:off x="533400" y="304800"/>
            <a:ext cx="8077200" cy="523220"/>
          </a:xfrm>
          <a:prstGeom prst="rect">
            <a:avLst/>
          </a:prstGeom>
          <a:solidFill>
            <a:srgbClr val="31859C"/>
          </a:solidFill>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US" sz="2800" b="1" dirty="0">
                <a:ln w="50800"/>
                <a:solidFill>
                  <a:schemeClr val="bg1">
                    <a:shade val="50000"/>
                  </a:schemeClr>
                </a:solidFill>
                <a:latin typeface="Arial Narrow"/>
                <a:cs typeface="Arial Narrow"/>
              </a:rPr>
              <a:t>Juniper ScreenOS </a:t>
            </a:r>
            <a:r>
              <a:rPr lang="en-US" sz="2400" b="1" dirty="0">
                <a:ln w="50800"/>
                <a:solidFill>
                  <a:schemeClr val="bg1">
                    <a:shade val="50000"/>
                  </a:schemeClr>
                </a:solidFill>
                <a:latin typeface="Arial Narrow"/>
                <a:cs typeface="Arial Narrow"/>
              </a:rPr>
              <a:t>-- before the "unauthorized code"</a:t>
            </a:r>
          </a:p>
        </p:txBody>
      </p:sp>
      <p:sp>
        <p:nvSpPr>
          <p:cNvPr id="6" name="Rectangle 5"/>
          <p:cNvSpPr/>
          <p:nvPr/>
        </p:nvSpPr>
        <p:spPr>
          <a:xfrm>
            <a:off x="228600" y="990600"/>
            <a:ext cx="8686800" cy="2031325"/>
          </a:xfrm>
          <a:prstGeom prst="rect">
            <a:avLst/>
          </a:prstGeom>
        </p:spPr>
        <p:txBody>
          <a:bodyPr wrap="square">
            <a:spAutoFit/>
          </a:bodyPr>
          <a:lstStyle/>
          <a:p>
            <a:pPr algn="just"/>
            <a:r>
              <a:rPr lang="en-US" dirty="0">
                <a:latin typeface="Arial Narrow"/>
                <a:cs typeface="Arial Narrow"/>
              </a:rPr>
              <a:t>The problem with this argument is that it assumes that no other code could ever "accidentally" exfiltrate a few bytes bit of raw Dual EC output. Yet this is exactly the kind of threat you'd worry about in a deliberately backdoored system -- the threat that, just maybe, the developers are not your friend. Thus Dual EC is safe only if you assume no tiny bug in the code could accidentally leak out 30 bytes or so of raw Dual EC output. If it did, this would make all subsequent seeding calls predictable, and thus render all numbers generated by the system predictable. In general, this would spell doom for the confidentiality of VPN connections</a:t>
            </a:r>
            <a:r>
              <a:rPr lang="en-US" dirty="0" smtClean="0">
                <a:latin typeface="Arial Narrow"/>
                <a:cs typeface="Arial Narrow"/>
              </a:rPr>
              <a:t>. </a:t>
            </a:r>
            <a:r>
              <a:rPr lang="en-US" dirty="0" smtClean="0"/>
              <a:t>– Matt Green</a:t>
            </a:r>
            <a:endParaRPr lang="en-US" dirty="0"/>
          </a:p>
        </p:txBody>
      </p:sp>
      <p:sp>
        <p:nvSpPr>
          <p:cNvPr id="7" name="Rectangle 6"/>
          <p:cNvSpPr/>
          <p:nvPr/>
        </p:nvSpPr>
        <p:spPr>
          <a:xfrm>
            <a:off x="228600" y="5816024"/>
            <a:ext cx="8686800" cy="584776"/>
          </a:xfrm>
          <a:prstGeom prst="rect">
            <a:avLst/>
          </a:prstGeom>
        </p:spPr>
        <p:txBody>
          <a:bodyPr wrap="square">
            <a:spAutoFit/>
          </a:bodyPr>
          <a:lstStyle/>
          <a:p>
            <a:r>
              <a:rPr lang="en-US" sz="1600" dirty="0">
                <a:latin typeface="Arial Narrow"/>
                <a:cs typeface="Arial Narrow"/>
              </a:rPr>
              <a:t>Thus what comes out from this function is 32 bytes of raw Dual EC output, which is all you need to recover the internal Dual EC generator state and predict all future outputs.</a:t>
            </a:r>
          </a:p>
        </p:txBody>
      </p:sp>
      <p:sp>
        <p:nvSpPr>
          <p:cNvPr id="8" name="Rectangle 7"/>
          <p:cNvSpPr/>
          <p:nvPr/>
        </p:nvSpPr>
        <p:spPr>
          <a:xfrm>
            <a:off x="6605860" y="3962400"/>
            <a:ext cx="1852340" cy="369332"/>
          </a:xfrm>
          <a:prstGeom prst="rect">
            <a:avLst/>
          </a:prstGeom>
        </p:spPr>
        <p:txBody>
          <a:bodyPr wrap="none">
            <a:spAutoFit/>
          </a:bodyPr>
          <a:lstStyle/>
          <a:p>
            <a:r>
              <a:rPr lang="en-US" dirty="0">
                <a:solidFill>
                  <a:srgbClr val="FF0000"/>
                </a:solidFill>
                <a:latin typeface="Menlo Regular"/>
                <a:cs typeface="Menlo Regular"/>
              </a:rPr>
              <a:t>Dual EC DRBG</a:t>
            </a:r>
          </a:p>
        </p:txBody>
      </p:sp>
      <p:sp>
        <p:nvSpPr>
          <p:cNvPr id="9" name="Rectangle 8"/>
          <p:cNvSpPr/>
          <p:nvPr/>
        </p:nvSpPr>
        <p:spPr>
          <a:xfrm>
            <a:off x="228600" y="3048000"/>
            <a:ext cx="3581400" cy="2800766"/>
          </a:xfrm>
          <a:prstGeom prst="rect">
            <a:avLst/>
          </a:prstGeom>
        </p:spPr>
        <p:txBody>
          <a:bodyPr wrap="square">
            <a:spAutoFit/>
          </a:bodyPr>
          <a:lstStyle/>
          <a:p>
            <a:pPr algn="just"/>
            <a:r>
              <a:rPr lang="en-US" sz="1600" dirty="0">
                <a:latin typeface="Arial Narrow"/>
                <a:cs typeface="Arial Narrow"/>
              </a:rPr>
              <a:t>You see, it turns out that some modern TLS clients -- including Apple's SecureTransport and OpenSSL -- have a bug in them. This bug causes them to accept RSA export-grade keys </a:t>
            </a:r>
            <a:r>
              <a:rPr lang="en-US" sz="1600" i="1" dirty="0">
                <a:latin typeface="Arial Narrow"/>
                <a:cs typeface="Arial Narrow"/>
              </a:rPr>
              <a:t>even when the client didn't ask for export-grade RSA.</a:t>
            </a:r>
            <a:r>
              <a:rPr lang="en-US" sz="1600" dirty="0">
                <a:latin typeface="Arial Narrow"/>
                <a:cs typeface="Arial Narrow"/>
              </a:rPr>
              <a:t> The impact of this bug can be quite nasty: it admits a ‘man in the middle' attack whereby an active attacker can force down the quality of a connection, provided that the client is vulnerable </a:t>
            </a:r>
            <a:r>
              <a:rPr lang="en-US" sz="1600" i="1" dirty="0">
                <a:latin typeface="Arial Narrow"/>
                <a:cs typeface="Arial Narrow"/>
              </a:rPr>
              <a:t>and </a:t>
            </a:r>
            <a:r>
              <a:rPr lang="en-US" sz="1600" dirty="0">
                <a:latin typeface="Arial Narrow"/>
                <a:cs typeface="Arial Narrow"/>
              </a:rPr>
              <a:t>the server supports export RSA.</a:t>
            </a:r>
          </a:p>
        </p:txBody>
      </p:sp>
    </p:spTree>
    <p:extLst>
      <p:ext uri="{BB962C8B-B14F-4D97-AF65-F5344CB8AC3E}">
        <p14:creationId xmlns:p14="http://schemas.microsoft.com/office/powerpoint/2010/main" val="283309967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5800" y="1447800"/>
            <a:ext cx="8153400" cy="3785651"/>
          </a:xfrm>
          <a:prstGeom prst="rect">
            <a:avLst/>
          </a:prstGeom>
        </p:spPr>
        <p:txBody>
          <a:bodyPr wrap="square">
            <a:spAutoFit/>
          </a:bodyPr>
          <a:lstStyle/>
          <a:p>
            <a:pPr marL="342900" marR="0" lvl="0" indent="-342900" defTabSz="457200" eaLnBrk="1" fontAlgn="auto" latinLnBrk="0" hangingPunct="1">
              <a:lnSpc>
                <a:spcPct val="100000"/>
              </a:lnSpc>
              <a:spcBef>
                <a:spcPct val="20000"/>
              </a:spcBef>
              <a:spcAft>
                <a:spcPts val="0"/>
              </a:spcAft>
              <a:buClr>
                <a:srgbClr val="4F81BD"/>
              </a:buClr>
              <a:buSzTx/>
              <a:buFont typeface="Wingdings" panose="05000000000000000000" pitchFamily="2" charset="2"/>
              <a:buChar char="§"/>
              <a:tabLst/>
              <a:defRPr/>
            </a:pPr>
            <a:r>
              <a:rPr kumimoji="0" lang="en-US" sz="2400" i="0" u="none" strike="noStrike" kern="0" cap="none" spc="0" normalizeH="0" baseline="0" noProof="0" dirty="0" smtClean="0">
                <a:ln>
                  <a:noFill/>
                </a:ln>
                <a:solidFill>
                  <a:schemeClr val="tx2"/>
                </a:solidFill>
                <a:effectLst/>
                <a:uLnTx/>
                <a:uFillTx/>
                <a:latin typeface="Arial Narrow"/>
                <a:cs typeface="Arial Narrow"/>
              </a:rPr>
              <a:t>We are working with COTS partners on end-to-end solutions</a:t>
            </a:r>
          </a:p>
          <a:p>
            <a:pPr marL="342900" marR="0" lvl="0" indent="-342900" defTabSz="457200" eaLnBrk="1" fontAlgn="auto" latinLnBrk="0" hangingPunct="1">
              <a:lnSpc>
                <a:spcPct val="100000"/>
              </a:lnSpc>
              <a:spcBef>
                <a:spcPct val="20000"/>
              </a:spcBef>
              <a:spcAft>
                <a:spcPts val="0"/>
              </a:spcAft>
              <a:buClr>
                <a:srgbClr val="4F81BD"/>
              </a:buClr>
              <a:buSzTx/>
              <a:buFont typeface="Wingdings" panose="05000000000000000000" pitchFamily="2" charset="2"/>
              <a:buChar char="§"/>
              <a:tabLst/>
              <a:defRPr/>
            </a:pPr>
            <a:r>
              <a:rPr kumimoji="0" lang="en-US" sz="2400" i="0" u="none" strike="noStrike" kern="0" cap="none" spc="0" normalizeH="0" baseline="0" noProof="0" dirty="0" smtClean="0">
                <a:ln>
                  <a:noFill/>
                </a:ln>
                <a:solidFill>
                  <a:schemeClr val="tx2"/>
                </a:solidFill>
                <a:effectLst/>
                <a:uLnTx/>
                <a:uFillTx/>
                <a:latin typeface="Arial Narrow"/>
                <a:cs typeface="Arial Narrow"/>
              </a:rPr>
              <a:t>We are building capabilities for commercial platforms for UNCLASS and CSfC</a:t>
            </a:r>
          </a:p>
          <a:p>
            <a:pPr marL="342900" marR="0" lvl="0" indent="-342900" defTabSz="457200" eaLnBrk="1" fontAlgn="auto" latinLnBrk="0" hangingPunct="1">
              <a:lnSpc>
                <a:spcPct val="100000"/>
              </a:lnSpc>
              <a:spcBef>
                <a:spcPct val="20000"/>
              </a:spcBef>
              <a:spcAft>
                <a:spcPts val="0"/>
              </a:spcAft>
              <a:buClr>
                <a:srgbClr val="4F81BD"/>
              </a:buClr>
              <a:buSzTx/>
              <a:buFont typeface="Wingdings" panose="05000000000000000000" pitchFamily="2" charset="2"/>
              <a:buChar char="§"/>
              <a:tabLst/>
              <a:defRPr/>
            </a:pPr>
            <a:r>
              <a:rPr kumimoji="0" lang="en-US" sz="2400" i="0" u="none" strike="noStrike" kern="0" cap="none" spc="0" normalizeH="0" baseline="0" noProof="0" dirty="0" smtClean="0">
                <a:ln>
                  <a:noFill/>
                </a:ln>
                <a:solidFill>
                  <a:schemeClr val="tx2"/>
                </a:solidFill>
                <a:effectLst/>
                <a:uLnTx/>
                <a:uFillTx/>
                <a:latin typeface="Arial Narrow"/>
                <a:cs typeface="Arial Narrow"/>
              </a:rPr>
              <a:t>We are making certificate-based security easy for app developers</a:t>
            </a:r>
          </a:p>
          <a:p>
            <a:pPr marL="342900" marR="0" lvl="0" indent="-342900" defTabSz="457200" eaLnBrk="1" fontAlgn="auto" latinLnBrk="0" hangingPunct="1">
              <a:lnSpc>
                <a:spcPct val="100000"/>
              </a:lnSpc>
              <a:spcBef>
                <a:spcPct val="20000"/>
              </a:spcBef>
              <a:spcAft>
                <a:spcPts val="0"/>
              </a:spcAft>
              <a:buClr>
                <a:srgbClr val="4F81BD"/>
              </a:buClr>
              <a:buSzTx/>
              <a:buFont typeface="Wingdings" panose="05000000000000000000" pitchFamily="2" charset="2"/>
              <a:buChar char="§"/>
              <a:tabLst/>
              <a:defRPr/>
            </a:pPr>
            <a:r>
              <a:rPr kumimoji="0" lang="en-US" sz="2400" i="0" u="none" strike="noStrike" kern="0" cap="none" spc="0" normalizeH="0" baseline="0" noProof="0" dirty="0" smtClean="0">
                <a:ln>
                  <a:noFill/>
                </a:ln>
                <a:solidFill>
                  <a:schemeClr val="tx2"/>
                </a:solidFill>
                <a:effectLst/>
                <a:uLnTx/>
                <a:uFillTx/>
                <a:latin typeface="Arial Narrow"/>
                <a:cs typeface="Arial Narrow"/>
              </a:rPr>
              <a:t>We support secure device enrollment protocols (EST) as well as the less-secure SCEP for DoD PKI on approved CMDs</a:t>
            </a:r>
          </a:p>
          <a:p>
            <a:pPr marL="342900" marR="0" lvl="0" indent="-342900" defTabSz="457200" eaLnBrk="1" fontAlgn="auto" latinLnBrk="0" hangingPunct="1">
              <a:lnSpc>
                <a:spcPct val="100000"/>
              </a:lnSpc>
              <a:spcBef>
                <a:spcPct val="20000"/>
              </a:spcBef>
              <a:spcAft>
                <a:spcPts val="0"/>
              </a:spcAft>
              <a:buClr>
                <a:srgbClr val="4F81BD"/>
              </a:buClr>
              <a:buSzTx/>
              <a:buFont typeface="Wingdings" panose="05000000000000000000" pitchFamily="2" charset="2"/>
              <a:buChar char="§"/>
              <a:tabLst/>
              <a:defRPr/>
            </a:pPr>
            <a:r>
              <a:rPr kumimoji="0" lang="en-US" sz="2400" i="0" u="none" strike="noStrike" kern="0" cap="none" spc="0" normalizeH="0" baseline="0" noProof="0" dirty="0" smtClean="0">
                <a:ln>
                  <a:noFill/>
                </a:ln>
                <a:solidFill>
                  <a:schemeClr val="tx2"/>
                </a:solidFill>
                <a:effectLst/>
                <a:uLnTx/>
                <a:uFillTx/>
                <a:latin typeface="Arial Narrow"/>
                <a:cs typeface="Arial Narrow"/>
              </a:rPr>
              <a:t>We propose to partner with </a:t>
            </a:r>
            <a:r>
              <a:rPr lang="en-US" sz="2400" kern="0" dirty="0" smtClean="0">
                <a:solidFill>
                  <a:schemeClr val="tx2"/>
                </a:solidFill>
                <a:latin typeface="Arial Narrow"/>
                <a:cs typeface="Arial Narrow"/>
              </a:rPr>
              <a:t>all Navy and Marine Corps commands as well as NSA and OSD CIO’s office</a:t>
            </a:r>
            <a:r>
              <a:rPr kumimoji="0" lang="en-US" sz="2400" i="0" u="none" strike="noStrike" kern="0" cap="none" spc="0" normalizeH="0" baseline="0" noProof="0" dirty="0" smtClean="0">
                <a:ln>
                  <a:noFill/>
                </a:ln>
                <a:solidFill>
                  <a:schemeClr val="tx2"/>
                </a:solidFill>
                <a:effectLst/>
                <a:uLnTx/>
                <a:uFillTx/>
                <a:latin typeface="Arial Narrow"/>
                <a:cs typeface="Arial Narrow"/>
              </a:rPr>
              <a:t> on advanced credential-based security for approved CMDs</a:t>
            </a:r>
            <a:endParaRPr kumimoji="0" lang="en-US" sz="2400" i="0" u="none" strike="noStrike" kern="0" cap="none" spc="0" normalizeH="0" baseline="0" noProof="0" dirty="0">
              <a:ln>
                <a:noFill/>
              </a:ln>
              <a:solidFill>
                <a:schemeClr val="tx2"/>
              </a:solidFill>
              <a:effectLst/>
              <a:uLnTx/>
              <a:uFillTx/>
              <a:latin typeface="Arial Narrow"/>
              <a:cs typeface="Arial Narrow"/>
            </a:endParaRPr>
          </a:p>
        </p:txBody>
      </p:sp>
      <p:sp>
        <p:nvSpPr>
          <p:cNvPr id="3" name="Rectangle 2"/>
          <p:cNvSpPr/>
          <p:nvPr/>
        </p:nvSpPr>
        <p:spPr>
          <a:xfrm>
            <a:off x="533400" y="482027"/>
            <a:ext cx="8001000" cy="646331"/>
          </a:xfrm>
          <a:prstGeom prst="rect">
            <a:avLst/>
          </a:prstGeom>
          <a:solidFill>
            <a:srgbClr val="31859C"/>
          </a:solidFill>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normalizeH="0" baseline="0" noProof="0" dirty="0" smtClean="0">
                <a:ln w="50800"/>
                <a:solidFill>
                  <a:schemeClr val="bg1">
                    <a:shade val="50000"/>
                  </a:schemeClr>
                </a:solidFill>
                <a:uLnTx/>
                <a:uFillTx/>
                <a:ea typeface="+mj-ea"/>
                <a:cs typeface="Arial" pitchFamily="34" charset="0"/>
              </a:rPr>
              <a:t>     </a:t>
            </a:r>
            <a:r>
              <a:rPr kumimoji="0" lang="en-US" sz="3600" b="1" i="0" u="none" strike="noStrike" kern="0" normalizeH="0" baseline="0" noProof="0" dirty="0" smtClean="0">
                <a:ln w="50800"/>
                <a:solidFill>
                  <a:schemeClr val="bg1">
                    <a:shade val="50000"/>
                  </a:schemeClr>
                </a:solidFill>
                <a:uLnTx/>
                <a:uFillTx/>
                <a:latin typeface="Arial Narrow"/>
                <a:ea typeface="+mj-ea"/>
                <a:cs typeface="Arial Narrow"/>
              </a:rPr>
              <a:t>We Are Supporting  Digital Credentials</a:t>
            </a:r>
            <a:endParaRPr kumimoji="0" lang="en-US" sz="3600" b="1" i="0" u="none" strike="noStrike" kern="0" normalizeH="0" baseline="0" noProof="0" dirty="0" smtClean="0">
              <a:ln w="50800"/>
              <a:solidFill>
                <a:schemeClr val="bg1">
                  <a:shade val="50000"/>
                </a:schemeClr>
              </a:solidFill>
              <a:uLnTx/>
              <a:uFillTx/>
              <a:latin typeface="Arial Narrow"/>
              <a:cs typeface="Arial Narrow"/>
            </a:endParaRPr>
          </a:p>
        </p:txBody>
      </p:sp>
      <p:sp>
        <p:nvSpPr>
          <p:cNvPr id="4" name="Rectangle 3"/>
          <p:cNvSpPr/>
          <p:nvPr/>
        </p:nvSpPr>
        <p:spPr>
          <a:xfrm>
            <a:off x="1219200" y="5562600"/>
            <a:ext cx="7772400" cy="738664"/>
          </a:xfrm>
          <a:prstGeom prst="rect">
            <a:avLst/>
          </a:prstGeom>
        </p:spPr>
        <p:txBody>
          <a:bodyPr wrap="square">
            <a:spAutoFit/>
          </a:bodyPr>
          <a:lstStyle/>
          <a:p>
            <a:r>
              <a:rPr lang="en-US" sz="1400" dirty="0">
                <a:solidFill>
                  <a:schemeClr val="accent1"/>
                </a:solidFill>
                <a:latin typeface="Arial Narrow" panose="020B0606020202030204" pitchFamily="34" charset="0"/>
              </a:rPr>
              <a:t>The trust for the new credential is derived by the strong identity binding associated with the authenticated PIV smartcard during enrollment. It is important to note that only the trust is derived during enrollment; certificates themselves are cryptographically unique from the user’s PIV credentials.</a:t>
            </a:r>
          </a:p>
        </p:txBody>
      </p:sp>
    </p:spTree>
    <p:extLst>
      <p:ext uri="{BB962C8B-B14F-4D97-AF65-F5344CB8AC3E}">
        <p14:creationId xmlns:p14="http://schemas.microsoft.com/office/powerpoint/2010/main" val="170517545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5800" y="1905000"/>
            <a:ext cx="7848600" cy="4524316"/>
          </a:xfrm>
          <a:prstGeom prst="rect">
            <a:avLst/>
          </a:prstGeom>
        </p:spPr>
        <p:txBody>
          <a:bodyPr wrap="square">
            <a:spAutoFit/>
          </a:bodyPr>
          <a:lstStyle/>
          <a:p>
            <a:endParaRPr lang="en-US" dirty="0"/>
          </a:p>
          <a:p>
            <a:pPr algn="ctr"/>
            <a:r>
              <a:rPr lang="en-US" dirty="0" smtClean="0">
                <a:solidFill>
                  <a:srgbClr val="1F497D"/>
                </a:solidFill>
              </a:rPr>
              <a:t>Problem Statement</a:t>
            </a:r>
          </a:p>
          <a:p>
            <a:endParaRPr lang="en-US" dirty="0"/>
          </a:p>
          <a:p>
            <a:pPr algn="just"/>
            <a:r>
              <a:rPr lang="en-US" dirty="0" smtClean="0">
                <a:solidFill>
                  <a:schemeClr val="tx2"/>
                </a:solidFill>
                <a:latin typeface="Arial Narrow"/>
                <a:cs typeface="Arial Narrow"/>
              </a:rPr>
              <a:t>Traditional DoD authentication </a:t>
            </a:r>
            <a:r>
              <a:rPr lang="en-US" dirty="0">
                <a:solidFill>
                  <a:schemeClr val="tx2"/>
                </a:solidFill>
                <a:latin typeface="Arial Narrow"/>
                <a:cs typeface="Arial Narrow"/>
              </a:rPr>
              <a:t>methods of username and password do not work very well for either the </a:t>
            </a:r>
            <a:r>
              <a:rPr lang="en-US" dirty="0" smtClean="0">
                <a:solidFill>
                  <a:schemeClr val="tx2"/>
                </a:solidFill>
                <a:latin typeface="Arial Narrow"/>
                <a:cs typeface="Arial Narrow"/>
              </a:rPr>
              <a:t>Warfighter </a:t>
            </a:r>
            <a:r>
              <a:rPr lang="en-US" dirty="0">
                <a:solidFill>
                  <a:schemeClr val="tx2"/>
                </a:solidFill>
                <a:latin typeface="Arial Narrow"/>
                <a:cs typeface="Arial Narrow"/>
              </a:rPr>
              <a:t>who may have difficulty remembering complex passwords or the </a:t>
            </a:r>
            <a:r>
              <a:rPr lang="en-US" dirty="0" smtClean="0">
                <a:solidFill>
                  <a:schemeClr val="tx2"/>
                </a:solidFill>
                <a:latin typeface="Arial Narrow"/>
                <a:cs typeface="Arial Narrow"/>
              </a:rPr>
              <a:t>MilDep enterprise </a:t>
            </a:r>
            <a:r>
              <a:rPr lang="en-US" dirty="0">
                <a:solidFill>
                  <a:schemeClr val="tx2"/>
                </a:solidFill>
                <a:latin typeface="Arial Narrow"/>
                <a:cs typeface="Arial Narrow"/>
              </a:rPr>
              <a:t>provider (usually referred to as the relying party) who may need to factor in the risk that the password has been compromised. </a:t>
            </a:r>
            <a:endParaRPr lang="en-US" dirty="0" smtClean="0">
              <a:solidFill>
                <a:schemeClr val="tx2"/>
              </a:solidFill>
              <a:latin typeface="Arial Narrow"/>
              <a:cs typeface="Arial Narrow"/>
            </a:endParaRPr>
          </a:p>
          <a:p>
            <a:pPr algn="just"/>
            <a:endParaRPr lang="en-US" dirty="0">
              <a:solidFill>
                <a:schemeClr val="tx2"/>
              </a:solidFill>
              <a:latin typeface="Arial Narrow"/>
              <a:cs typeface="Arial Narrow"/>
            </a:endParaRPr>
          </a:p>
          <a:p>
            <a:pPr algn="just"/>
            <a:r>
              <a:rPr lang="en-US" dirty="0" smtClean="0">
                <a:solidFill>
                  <a:schemeClr val="tx2"/>
                </a:solidFill>
                <a:latin typeface="Arial Narrow"/>
                <a:cs typeface="Arial Narrow"/>
              </a:rPr>
              <a:t>On NIAP approved commercial mobile devices new protocols </a:t>
            </a:r>
            <a:r>
              <a:rPr lang="en-US" dirty="0">
                <a:solidFill>
                  <a:schemeClr val="tx2"/>
                </a:solidFill>
                <a:latin typeface="Arial Narrow"/>
                <a:cs typeface="Arial Narrow"/>
              </a:rPr>
              <a:t>can be used with biometric authenticators to enable services with the swipe of a fingerprint or the scan of an iris. </a:t>
            </a:r>
            <a:r>
              <a:rPr lang="en-US" dirty="0" smtClean="0">
                <a:solidFill>
                  <a:schemeClr val="tx2"/>
                </a:solidFill>
                <a:latin typeface="Arial Narrow"/>
                <a:cs typeface="Arial Narrow"/>
              </a:rPr>
              <a:t> We propose to use FIDO developed </a:t>
            </a:r>
            <a:r>
              <a:rPr lang="en-US" dirty="0">
                <a:solidFill>
                  <a:schemeClr val="tx2"/>
                </a:solidFill>
                <a:latin typeface="Arial Narrow"/>
                <a:cs typeface="Arial Narrow"/>
              </a:rPr>
              <a:t>new protocols that </a:t>
            </a:r>
            <a:r>
              <a:rPr lang="en-US" dirty="0" smtClean="0">
                <a:solidFill>
                  <a:schemeClr val="tx2"/>
                </a:solidFill>
                <a:latin typeface="Arial Narrow"/>
                <a:cs typeface="Arial Narrow"/>
              </a:rPr>
              <a:t>will enable </a:t>
            </a:r>
            <a:r>
              <a:rPr lang="en-US" dirty="0">
                <a:solidFill>
                  <a:schemeClr val="tx2"/>
                </a:solidFill>
                <a:latin typeface="Arial Narrow"/>
                <a:cs typeface="Arial Narrow"/>
              </a:rPr>
              <a:t>simple, strong authentication between the user, their device and the relying party</a:t>
            </a:r>
            <a:r>
              <a:rPr lang="en-US" dirty="0" smtClean="0">
                <a:solidFill>
                  <a:schemeClr val="tx2"/>
                </a:solidFill>
                <a:latin typeface="Arial Narrow"/>
                <a:cs typeface="Arial Narrow"/>
              </a:rPr>
              <a:t>.</a:t>
            </a:r>
          </a:p>
          <a:p>
            <a:pPr algn="just"/>
            <a:endParaRPr lang="en-US" dirty="0">
              <a:solidFill>
                <a:schemeClr val="tx2"/>
              </a:solidFill>
              <a:latin typeface="Arial Narrow"/>
              <a:cs typeface="Arial Narrow"/>
            </a:endParaRPr>
          </a:p>
          <a:p>
            <a:pPr algn="just"/>
            <a:endParaRPr lang="en-US" dirty="0" smtClean="0">
              <a:solidFill>
                <a:schemeClr val="tx2"/>
              </a:solidFill>
              <a:latin typeface="Arial Narrow"/>
              <a:cs typeface="Arial Narrow"/>
            </a:endParaRPr>
          </a:p>
          <a:p>
            <a:pPr algn="just"/>
            <a:endParaRPr lang="en-US" dirty="0" smtClean="0">
              <a:solidFill>
                <a:schemeClr val="tx2"/>
              </a:solidFill>
              <a:latin typeface="Arial Narrow"/>
              <a:cs typeface="Arial Narrow"/>
            </a:endParaRPr>
          </a:p>
          <a:p>
            <a:pPr algn="just"/>
            <a:r>
              <a:rPr lang="en-US" dirty="0" smtClean="0">
                <a:solidFill>
                  <a:schemeClr val="tx2"/>
                </a:solidFill>
                <a:latin typeface="Arial Narrow"/>
                <a:cs typeface="Arial Narrow"/>
              </a:rPr>
              <a:t> </a:t>
            </a:r>
            <a:endParaRPr lang="en-US" dirty="0">
              <a:solidFill>
                <a:schemeClr val="tx2"/>
              </a:solidFill>
              <a:latin typeface="Arial Narrow"/>
              <a:cs typeface="Arial Narrow"/>
            </a:endParaRPr>
          </a:p>
        </p:txBody>
      </p:sp>
      <p:sp>
        <p:nvSpPr>
          <p:cNvPr id="3" name="TextBox 2"/>
          <p:cNvSpPr txBox="1"/>
          <p:nvPr/>
        </p:nvSpPr>
        <p:spPr>
          <a:xfrm>
            <a:off x="2590800" y="1066800"/>
            <a:ext cx="4220777" cy="461665"/>
          </a:xfrm>
          <a:prstGeom prst="rect">
            <a:avLst/>
          </a:prstGeom>
          <a:noFill/>
        </p:spPr>
        <p:txBody>
          <a:bodyPr wrap="none" rtlCol="0">
            <a:spAutoFit/>
          </a:bodyPr>
          <a:lstStyle/>
          <a:p>
            <a:r>
              <a:rPr lang="en-US" sz="2400" dirty="0" smtClean="0">
                <a:solidFill>
                  <a:srgbClr val="1F497D"/>
                </a:solidFill>
                <a:latin typeface="Arial Narrow"/>
                <a:cs typeface="Arial Narrow"/>
              </a:rPr>
              <a:t>Potential Statement of Work for N81</a:t>
            </a:r>
            <a:endParaRPr lang="en-US" sz="2400" dirty="0">
              <a:solidFill>
                <a:srgbClr val="1F497D"/>
              </a:solidFill>
              <a:latin typeface="Arial Narrow"/>
              <a:cs typeface="Arial Narrow"/>
            </a:endParaRPr>
          </a:p>
        </p:txBody>
      </p:sp>
      <p:sp>
        <p:nvSpPr>
          <p:cNvPr id="4" name="Rectangle 3"/>
          <p:cNvSpPr/>
          <p:nvPr/>
        </p:nvSpPr>
        <p:spPr>
          <a:xfrm>
            <a:off x="762000" y="5410200"/>
            <a:ext cx="7772400" cy="923330"/>
          </a:xfrm>
          <a:prstGeom prst="rect">
            <a:avLst/>
          </a:prstGeom>
        </p:spPr>
        <p:txBody>
          <a:bodyPr wrap="square">
            <a:spAutoFit/>
          </a:bodyPr>
          <a:lstStyle/>
          <a:p>
            <a:pPr algn="just"/>
            <a:r>
              <a:rPr lang="en-US" dirty="0">
                <a:solidFill>
                  <a:srgbClr val="1F497D"/>
                </a:solidFill>
                <a:latin typeface="Arial Narrow"/>
                <a:cs typeface="Arial Narrow"/>
              </a:rPr>
              <a:t>We propose to (a) separate the user authentication method from the </a:t>
            </a:r>
            <a:r>
              <a:rPr lang="en-US" dirty="0" smtClean="0">
                <a:solidFill>
                  <a:srgbClr val="1F497D"/>
                </a:solidFill>
                <a:latin typeface="Arial Narrow"/>
                <a:cs typeface="Arial Narrow"/>
              </a:rPr>
              <a:t>authentication protocol </a:t>
            </a:r>
            <a:r>
              <a:rPr lang="en-US" dirty="0">
                <a:solidFill>
                  <a:srgbClr val="1F497D"/>
                </a:solidFill>
                <a:latin typeface="Arial Narrow"/>
                <a:cs typeface="Arial Narrow"/>
              </a:rPr>
              <a:t>and (b) to define an attestation method in order to proof the FIDO </a:t>
            </a:r>
            <a:r>
              <a:rPr lang="en-US" dirty="0" smtClean="0">
                <a:solidFill>
                  <a:srgbClr val="1F497D"/>
                </a:solidFill>
                <a:latin typeface="Arial Narrow"/>
                <a:cs typeface="Arial Narrow"/>
              </a:rPr>
              <a:t>Authenticator type </a:t>
            </a:r>
            <a:r>
              <a:rPr lang="en-US" dirty="0">
                <a:solidFill>
                  <a:srgbClr val="1F497D"/>
                </a:solidFill>
                <a:latin typeface="Arial Narrow"/>
                <a:cs typeface="Arial Narrow"/>
              </a:rPr>
              <a:t>to the relying party. </a:t>
            </a:r>
          </a:p>
        </p:txBody>
      </p:sp>
    </p:spTree>
    <p:extLst>
      <p:ext uri="{BB962C8B-B14F-4D97-AF65-F5344CB8AC3E}">
        <p14:creationId xmlns:p14="http://schemas.microsoft.com/office/powerpoint/2010/main" val="41842915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600200"/>
            <a:ext cx="8077200" cy="4524316"/>
          </a:xfrm>
          <a:prstGeom prst="rect">
            <a:avLst/>
          </a:prstGeom>
        </p:spPr>
        <p:txBody>
          <a:bodyPr wrap="square">
            <a:spAutoFit/>
          </a:bodyPr>
          <a:lstStyle/>
          <a:p>
            <a:pPr algn="just"/>
            <a:r>
              <a:rPr lang="en-US" dirty="0">
                <a:solidFill>
                  <a:srgbClr val="1F497D"/>
                </a:solidFill>
                <a:latin typeface="Arial Narrow"/>
                <a:cs typeface="Arial Narrow"/>
              </a:rPr>
              <a:t>Using hardware attestation is not </a:t>
            </a:r>
            <a:r>
              <a:rPr lang="en-US" dirty="0" smtClean="0">
                <a:solidFill>
                  <a:srgbClr val="1F497D"/>
                </a:solidFill>
                <a:latin typeface="Arial Narrow"/>
                <a:cs typeface="Arial Narrow"/>
              </a:rPr>
              <a:t>new. </a:t>
            </a:r>
            <a:r>
              <a:rPr lang="en-US" dirty="0">
                <a:solidFill>
                  <a:srgbClr val="1F497D"/>
                </a:solidFill>
                <a:latin typeface="Arial Narrow"/>
                <a:cs typeface="Arial Narrow"/>
              </a:rPr>
              <a:t>In </a:t>
            </a:r>
            <a:r>
              <a:rPr lang="en-US" dirty="0" smtClean="0">
                <a:solidFill>
                  <a:srgbClr val="1F497D"/>
                </a:solidFill>
                <a:latin typeface="Arial Narrow"/>
                <a:cs typeface="Arial Narrow"/>
              </a:rPr>
              <a:t>the DoD Public </a:t>
            </a:r>
            <a:r>
              <a:rPr lang="en-US" dirty="0">
                <a:solidFill>
                  <a:srgbClr val="1F497D"/>
                </a:solidFill>
                <a:latin typeface="Arial Narrow"/>
                <a:cs typeface="Arial Narrow"/>
              </a:rPr>
              <a:t>Key </a:t>
            </a:r>
            <a:r>
              <a:rPr lang="en-US" dirty="0" smtClean="0">
                <a:solidFill>
                  <a:srgbClr val="1F497D"/>
                </a:solidFill>
                <a:latin typeface="Arial Narrow"/>
                <a:cs typeface="Arial Narrow"/>
              </a:rPr>
              <a:t>Infrastructure </a:t>
            </a:r>
            <a:r>
              <a:rPr lang="en-US" dirty="0">
                <a:solidFill>
                  <a:srgbClr val="1F497D"/>
                </a:solidFill>
                <a:latin typeface="Arial Narrow"/>
                <a:cs typeface="Arial Narrow"/>
              </a:rPr>
              <a:t>(</a:t>
            </a:r>
            <a:r>
              <a:rPr lang="en-US" dirty="0" smtClean="0">
                <a:solidFill>
                  <a:srgbClr val="1F497D"/>
                </a:solidFill>
                <a:latin typeface="Arial Narrow"/>
                <a:cs typeface="Arial Narrow"/>
              </a:rPr>
              <a:t>PKI)</a:t>
            </a:r>
            <a:r>
              <a:rPr lang="en-US" dirty="0">
                <a:solidFill>
                  <a:srgbClr val="1F497D"/>
                </a:solidFill>
                <a:latin typeface="Arial Narrow"/>
                <a:cs typeface="Arial Narrow"/>
              </a:rPr>
              <a:t>, the hardware verification is </a:t>
            </a:r>
            <a:r>
              <a:rPr lang="en-US" dirty="0" smtClean="0">
                <a:solidFill>
                  <a:srgbClr val="1F497D"/>
                </a:solidFill>
                <a:latin typeface="Arial Narrow"/>
                <a:cs typeface="Arial Narrow"/>
              </a:rPr>
              <a:t>typically being </a:t>
            </a:r>
            <a:r>
              <a:rPr lang="en-US" dirty="0">
                <a:solidFill>
                  <a:srgbClr val="1F497D"/>
                </a:solidFill>
                <a:latin typeface="Arial Narrow"/>
                <a:cs typeface="Arial Narrow"/>
              </a:rPr>
              <a:t>performed by the Certificate Authority before issuing the user certificate. </a:t>
            </a:r>
            <a:r>
              <a:rPr lang="en-US" dirty="0" smtClean="0">
                <a:solidFill>
                  <a:srgbClr val="1F497D"/>
                </a:solidFill>
                <a:latin typeface="Arial Narrow"/>
                <a:cs typeface="Arial Narrow"/>
              </a:rPr>
              <a:t>The device </a:t>
            </a:r>
            <a:r>
              <a:rPr lang="en-US" dirty="0">
                <a:solidFill>
                  <a:srgbClr val="1F497D"/>
                </a:solidFill>
                <a:latin typeface="Arial Narrow"/>
                <a:cs typeface="Arial Narrow"/>
              </a:rPr>
              <a:t>policy is typically included into the user certificate as Certificate Policy </a:t>
            </a:r>
            <a:r>
              <a:rPr lang="en-US" dirty="0" smtClean="0">
                <a:solidFill>
                  <a:srgbClr val="1F497D"/>
                </a:solidFill>
                <a:latin typeface="Arial Narrow"/>
                <a:cs typeface="Arial Narrow"/>
              </a:rPr>
              <a:t>OID (</a:t>
            </a:r>
            <a:r>
              <a:rPr lang="en-US" dirty="0">
                <a:solidFill>
                  <a:srgbClr val="1F497D"/>
                </a:solidFill>
                <a:latin typeface="Arial Narrow"/>
                <a:cs typeface="Arial Narrow"/>
              </a:rPr>
              <a:t>e.g. “id-fpki-certpcy-pivi-hardware” in the case of Federal </a:t>
            </a:r>
            <a:r>
              <a:rPr lang="en-US" dirty="0" smtClean="0">
                <a:solidFill>
                  <a:srgbClr val="1F497D"/>
                </a:solidFill>
                <a:latin typeface="Arial Narrow"/>
                <a:cs typeface="Arial Narrow"/>
              </a:rPr>
              <a:t>PKI Bridge </a:t>
            </a:r>
            <a:r>
              <a:rPr lang="en-US" dirty="0">
                <a:solidFill>
                  <a:srgbClr val="1F497D"/>
                </a:solidFill>
                <a:latin typeface="Arial Narrow"/>
                <a:cs typeface="Arial Narrow"/>
              </a:rPr>
              <a:t>CA, see (</a:t>
            </a:r>
            <a:r>
              <a:rPr lang="en-US" dirty="0" smtClean="0">
                <a:solidFill>
                  <a:srgbClr val="1F497D"/>
                </a:solidFill>
                <a:latin typeface="Arial Narrow"/>
                <a:cs typeface="Arial Narrow"/>
              </a:rPr>
              <a:t>Federal Public </a:t>
            </a:r>
            <a:r>
              <a:rPr lang="en-US" dirty="0">
                <a:solidFill>
                  <a:srgbClr val="1F497D"/>
                </a:solidFill>
                <a:latin typeface="Arial Narrow"/>
                <a:cs typeface="Arial Narrow"/>
              </a:rPr>
              <a:t>Key Infrastructure Policy Authority, 2011)). User registration/</a:t>
            </a:r>
            <a:r>
              <a:rPr lang="en-US" dirty="0" smtClean="0">
                <a:solidFill>
                  <a:srgbClr val="1F497D"/>
                </a:solidFill>
                <a:latin typeface="Arial Narrow"/>
                <a:cs typeface="Arial Narrow"/>
              </a:rPr>
              <a:t>identification and </a:t>
            </a:r>
            <a:r>
              <a:rPr lang="en-US" dirty="0">
                <a:solidFill>
                  <a:srgbClr val="1F497D"/>
                </a:solidFill>
                <a:latin typeface="Arial Narrow"/>
                <a:cs typeface="Arial Narrow"/>
              </a:rPr>
              <a:t>hardware attestation are combined into a single certificate. Relying parties </a:t>
            </a:r>
            <a:r>
              <a:rPr lang="en-US" dirty="0" smtClean="0">
                <a:solidFill>
                  <a:srgbClr val="1F497D"/>
                </a:solidFill>
                <a:latin typeface="Arial Narrow"/>
                <a:cs typeface="Arial Narrow"/>
              </a:rPr>
              <a:t>verify such </a:t>
            </a:r>
            <a:r>
              <a:rPr lang="en-US" dirty="0">
                <a:solidFill>
                  <a:srgbClr val="1F497D"/>
                </a:solidFill>
                <a:latin typeface="Arial Narrow"/>
                <a:cs typeface="Arial Narrow"/>
              </a:rPr>
              <a:t>certificate policies included in the </a:t>
            </a:r>
            <a:r>
              <a:rPr lang="en-US" dirty="0" smtClean="0">
                <a:solidFill>
                  <a:srgbClr val="1F497D"/>
                </a:solidFill>
                <a:latin typeface="Arial Narrow"/>
                <a:cs typeface="Arial Narrow"/>
              </a:rPr>
              <a:t>user certificate </a:t>
            </a:r>
            <a:r>
              <a:rPr lang="en-US" dirty="0">
                <a:solidFill>
                  <a:srgbClr val="1F497D"/>
                </a:solidFill>
                <a:latin typeface="Arial Narrow"/>
                <a:cs typeface="Arial Narrow"/>
              </a:rPr>
              <a:t>when validating the user </a:t>
            </a:r>
            <a:r>
              <a:rPr lang="en-US" dirty="0" smtClean="0">
                <a:solidFill>
                  <a:srgbClr val="1F497D"/>
                </a:solidFill>
                <a:latin typeface="Arial Narrow"/>
                <a:cs typeface="Arial Narrow"/>
              </a:rPr>
              <a:t>derived PKI certificates</a:t>
            </a:r>
            <a:r>
              <a:rPr lang="en-US" dirty="0" smtClean="0">
                <a:solidFill>
                  <a:srgbClr val="1F497D"/>
                </a:solidFill>
                <a:latin typeface="Arial Narrow"/>
                <a:cs typeface="Arial Narrow"/>
              </a:rPr>
              <a:t>.</a:t>
            </a:r>
          </a:p>
          <a:p>
            <a:pPr algn="just"/>
            <a:endParaRPr lang="en-US" dirty="0">
              <a:solidFill>
                <a:srgbClr val="1F497D"/>
              </a:solidFill>
              <a:latin typeface="Arial Narrow"/>
              <a:cs typeface="Arial Narrow"/>
            </a:endParaRPr>
          </a:p>
          <a:p>
            <a:pPr algn="just"/>
            <a:r>
              <a:rPr lang="en-US" dirty="0" smtClean="0">
                <a:solidFill>
                  <a:schemeClr val="tx2"/>
                </a:solidFill>
                <a:latin typeface="Arial Narrow"/>
                <a:cs typeface="Arial Narrow"/>
              </a:rPr>
              <a:t>As an example, </a:t>
            </a:r>
            <a:r>
              <a:rPr lang="en-US" dirty="0">
                <a:solidFill>
                  <a:schemeClr val="tx2"/>
                </a:solidFill>
                <a:latin typeface="Arial Narrow"/>
                <a:cs typeface="Arial Narrow"/>
              </a:rPr>
              <a:t>TPMs, </a:t>
            </a:r>
            <a:r>
              <a:rPr lang="en-US" dirty="0" smtClean="0">
                <a:solidFill>
                  <a:schemeClr val="tx2"/>
                </a:solidFill>
                <a:latin typeface="Arial Narrow"/>
                <a:cs typeface="Arial Narrow"/>
              </a:rPr>
              <a:t>specified </a:t>
            </a:r>
            <a:r>
              <a:rPr lang="en-US" dirty="0">
                <a:solidFill>
                  <a:schemeClr val="tx2"/>
                </a:solidFill>
                <a:latin typeface="Arial Narrow"/>
                <a:cs typeface="Arial Narrow"/>
              </a:rPr>
              <a:t>by </a:t>
            </a:r>
            <a:r>
              <a:rPr lang="en-US" dirty="0" smtClean="0">
                <a:solidFill>
                  <a:schemeClr val="tx2"/>
                </a:solidFill>
                <a:latin typeface="Arial Narrow"/>
                <a:cs typeface="Arial Narrow"/>
              </a:rPr>
              <a:t>TCG and Global </a:t>
            </a:r>
            <a:r>
              <a:rPr lang="en-US" dirty="0" err="1" smtClean="0">
                <a:solidFill>
                  <a:schemeClr val="tx2"/>
                </a:solidFill>
                <a:latin typeface="Arial Narrow"/>
                <a:cs typeface="Arial Narrow"/>
              </a:rPr>
              <a:t>Platfrom</a:t>
            </a:r>
            <a:r>
              <a:rPr lang="en-US" dirty="0" smtClean="0">
                <a:solidFill>
                  <a:schemeClr val="tx2"/>
                </a:solidFill>
                <a:latin typeface="Arial Narrow"/>
                <a:cs typeface="Arial Narrow"/>
              </a:rPr>
              <a:t>, </a:t>
            </a:r>
            <a:r>
              <a:rPr lang="en-US" dirty="0">
                <a:solidFill>
                  <a:schemeClr val="tx2"/>
                </a:solidFill>
                <a:latin typeface="Arial Narrow"/>
                <a:cs typeface="Arial Narrow"/>
              </a:rPr>
              <a:t>dene security interfaces for non-volatile storage, key generation and use, </a:t>
            </a:r>
            <a:r>
              <a:rPr lang="en-US" dirty="0" smtClean="0">
                <a:solidFill>
                  <a:schemeClr val="tx2"/>
                </a:solidFill>
                <a:latin typeface="Arial Narrow"/>
                <a:cs typeface="Arial Narrow"/>
              </a:rPr>
              <a:t>and binding </a:t>
            </a:r>
            <a:r>
              <a:rPr lang="en-US" dirty="0">
                <a:solidFill>
                  <a:schemeClr val="tx2"/>
                </a:solidFill>
                <a:latin typeface="Arial Narrow"/>
                <a:cs typeface="Arial Narrow"/>
              </a:rPr>
              <a:t>locally encrypted data to the measured software </a:t>
            </a:r>
            <a:r>
              <a:rPr lang="en-US" dirty="0" smtClean="0">
                <a:solidFill>
                  <a:schemeClr val="tx2"/>
                </a:solidFill>
                <a:latin typeface="Arial Narrow"/>
                <a:cs typeface="Arial Narrow"/>
              </a:rPr>
              <a:t>configuration </a:t>
            </a:r>
            <a:r>
              <a:rPr lang="en-US" dirty="0">
                <a:solidFill>
                  <a:schemeClr val="tx2"/>
                </a:solidFill>
                <a:latin typeface="Arial Narrow"/>
                <a:cs typeface="Arial Narrow"/>
              </a:rPr>
              <a:t>of the device (sealing). The </a:t>
            </a:r>
            <a:r>
              <a:rPr lang="en-US" dirty="0" smtClean="0">
                <a:solidFill>
                  <a:schemeClr val="tx2"/>
                </a:solidFill>
                <a:latin typeface="Arial Narrow"/>
                <a:cs typeface="Arial Narrow"/>
              </a:rPr>
              <a:t>recently published </a:t>
            </a:r>
            <a:r>
              <a:rPr lang="en-US" dirty="0">
                <a:solidFill>
                  <a:schemeClr val="tx2"/>
                </a:solidFill>
                <a:latin typeface="Arial Narrow"/>
                <a:cs typeface="Arial Narrow"/>
              </a:rPr>
              <a:t>TPM 2.0 </a:t>
            </a:r>
            <a:r>
              <a:rPr lang="en-US" dirty="0" smtClean="0">
                <a:solidFill>
                  <a:schemeClr val="tx2"/>
                </a:solidFill>
                <a:latin typeface="Arial Narrow"/>
                <a:cs typeface="Arial Narrow"/>
              </a:rPr>
              <a:t>specification  </a:t>
            </a:r>
            <a:r>
              <a:rPr lang="en-US" dirty="0">
                <a:solidFill>
                  <a:schemeClr val="tx2"/>
                </a:solidFill>
                <a:latin typeface="Arial Narrow"/>
                <a:cs typeface="Arial Narrow"/>
              </a:rPr>
              <a:t>adds a </a:t>
            </a:r>
            <a:r>
              <a:rPr lang="en-US" dirty="0" smtClean="0">
                <a:solidFill>
                  <a:schemeClr val="tx2"/>
                </a:solidFill>
                <a:latin typeface="Arial Narrow"/>
                <a:cs typeface="Arial Narrow"/>
              </a:rPr>
              <a:t>fine</a:t>
            </a:r>
            <a:r>
              <a:rPr lang="en-US" dirty="0">
                <a:solidFill>
                  <a:schemeClr val="tx2"/>
                </a:solidFill>
                <a:latin typeface="Arial Narrow"/>
                <a:cs typeface="Arial Narrow"/>
              </a:rPr>
              <a:t>-grained policy authorization model for object access. </a:t>
            </a:r>
            <a:r>
              <a:rPr lang="en-US" dirty="0" smtClean="0">
                <a:solidFill>
                  <a:schemeClr val="tx2"/>
                </a:solidFill>
                <a:latin typeface="Arial Narrow"/>
                <a:cs typeface="Arial Narrow"/>
              </a:rPr>
              <a:t>The TPM </a:t>
            </a:r>
            <a:r>
              <a:rPr lang="en-US" dirty="0">
                <a:solidFill>
                  <a:schemeClr val="tx2"/>
                </a:solidFill>
                <a:latin typeface="Arial Narrow"/>
                <a:cs typeface="Arial Narrow"/>
              </a:rPr>
              <a:t>is typically implemented as a discrete chip, but in a mobile context a trusted application </a:t>
            </a:r>
            <a:r>
              <a:rPr lang="en-US" dirty="0" smtClean="0">
                <a:solidFill>
                  <a:schemeClr val="tx2"/>
                </a:solidFill>
                <a:latin typeface="Arial Narrow"/>
                <a:cs typeface="Arial Narrow"/>
              </a:rPr>
              <a:t>implementation is </a:t>
            </a:r>
            <a:r>
              <a:rPr lang="en-US" dirty="0">
                <a:solidFill>
                  <a:schemeClr val="tx2"/>
                </a:solidFill>
                <a:latin typeface="Arial Narrow"/>
                <a:cs typeface="Arial Narrow"/>
              </a:rPr>
              <a:t>more likely deployment. TPM interfaces do not specify installation of trusted applications into TEE</a:t>
            </a:r>
            <a:r>
              <a:rPr lang="en-US" dirty="0" smtClean="0">
                <a:solidFill>
                  <a:schemeClr val="tx2"/>
                </a:solidFill>
                <a:latin typeface="Arial Narrow"/>
                <a:cs typeface="Arial Narrow"/>
              </a:rPr>
              <a:t>.  There is an integrity issue now with ARM (Japanese owned) so we need small COTS companies with smart Americans to mitigate this new risk.</a:t>
            </a:r>
            <a:endParaRPr lang="en-US" dirty="0">
              <a:solidFill>
                <a:schemeClr val="tx2"/>
              </a:solidFill>
              <a:latin typeface="Arial Narrow"/>
              <a:cs typeface="Arial Narrow"/>
            </a:endParaRPr>
          </a:p>
        </p:txBody>
      </p:sp>
      <p:sp>
        <p:nvSpPr>
          <p:cNvPr id="3" name="Rectangle 2"/>
          <p:cNvSpPr/>
          <p:nvPr/>
        </p:nvSpPr>
        <p:spPr>
          <a:xfrm rot="10800000" flipV="1">
            <a:off x="3352798" y="733455"/>
            <a:ext cx="1828802" cy="523220"/>
          </a:xfrm>
          <a:prstGeom prst="rect">
            <a:avLst/>
          </a:prstGeom>
        </p:spPr>
        <p:txBody>
          <a:bodyPr wrap="square">
            <a:spAutoFit/>
          </a:bodyPr>
          <a:lstStyle/>
          <a:p>
            <a:r>
              <a:rPr lang="en-US" sz="2800" dirty="0">
                <a:solidFill>
                  <a:srgbClr val="1F497D"/>
                </a:solidFill>
                <a:latin typeface="Arial Narrow"/>
                <a:cs typeface="Arial Narrow"/>
              </a:rPr>
              <a:t>Attestation</a:t>
            </a:r>
          </a:p>
        </p:txBody>
      </p:sp>
    </p:spTree>
    <p:extLst>
      <p:ext uri="{BB962C8B-B14F-4D97-AF65-F5344CB8AC3E}">
        <p14:creationId xmlns:p14="http://schemas.microsoft.com/office/powerpoint/2010/main" val="3447901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2413338"/>
            <a:ext cx="8305800" cy="2308324"/>
          </a:xfrm>
          <a:prstGeom prst="rect">
            <a:avLst/>
          </a:prstGeom>
        </p:spPr>
        <p:txBody>
          <a:bodyPr wrap="square">
            <a:spAutoFit/>
          </a:bodyPr>
          <a:lstStyle/>
          <a:p>
            <a:pPr algn="just"/>
            <a:r>
              <a:rPr lang="en-US" dirty="0" smtClean="0">
                <a:solidFill>
                  <a:srgbClr val="1F497D"/>
                </a:solidFill>
                <a:latin typeface="Arial Narrow"/>
                <a:cs typeface="Arial Narrow"/>
              </a:rPr>
              <a:t>The </a:t>
            </a:r>
            <a:r>
              <a:rPr lang="en-US" dirty="0">
                <a:solidFill>
                  <a:srgbClr val="1F497D"/>
                </a:solidFill>
                <a:latin typeface="Arial Narrow"/>
                <a:cs typeface="Arial Narrow"/>
              </a:rPr>
              <a:t>vulnerability in traditional hardware security systems that use a cryptographic key hidden in the device itself. While these solutions use a variety of hardware, software and other encryption measures to protect this key from discovery, ultimately the hardware is only as secure as the secret key protecting it</a:t>
            </a:r>
            <a:r>
              <a:rPr lang="en-US" dirty="0" smtClean="0">
                <a:solidFill>
                  <a:srgbClr val="1F497D"/>
                </a:solidFill>
                <a:latin typeface="Arial Narrow"/>
                <a:cs typeface="Arial Narrow"/>
              </a:rPr>
              <a:t>.  Authentication relies on a private key hidden in the secure memory of the TrustZone or embedded secure element (eSE) of the TEE.  Key protection, such as SRAM PUF can protect application keys or other critical user assets in a way that is more secure than just storing the key in NV memory.  PUF technology can serve as a root of trust, implementing the source for the memory encryption.  </a:t>
            </a:r>
            <a:endParaRPr lang="en-US" dirty="0">
              <a:solidFill>
                <a:srgbClr val="1F497D"/>
              </a:solidFill>
              <a:latin typeface="Arial Narrow"/>
              <a:cs typeface="Arial Narrow"/>
            </a:endParaRPr>
          </a:p>
        </p:txBody>
      </p:sp>
      <p:sp>
        <p:nvSpPr>
          <p:cNvPr id="3" name="TextBox 2"/>
          <p:cNvSpPr txBox="1"/>
          <p:nvPr/>
        </p:nvSpPr>
        <p:spPr>
          <a:xfrm>
            <a:off x="2514600" y="1143000"/>
            <a:ext cx="4421102" cy="461665"/>
          </a:xfrm>
          <a:prstGeom prst="rect">
            <a:avLst/>
          </a:prstGeom>
          <a:noFill/>
        </p:spPr>
        <p:txBody>
          <a:bodyPr wrap="none" rtlCol="0">
            <a:spAutoFit/>
          </a:bodyPr>
          <a:lstStyle/>
          <a:p>
            <a:r>
              <a:rPr lang="en-US" sz="2400" dirty="0" smtClean="0">
                <a:solidFill>
                  <a:srgbClr val="1F497D"/>
                </a:solidFill>
                <a:latin typeface="Arial Narrow"/>
                <a:cs typeface="Arial Narrow"/>
              </a:rPr>
              <a:t>PUF- Physical Unclonable Functions</a:t>
            </a:r>
            <a:endParaRPr lang="en-US" sz="2400" dirty="0">
              <a:solidFill>
                <a:srgbClr val="1F497D"/>
              </a:solidFill>
              <a:latin typeface="Arial Narrow"/>
              <a:cs typeface="Arial Narrow"/>
            </a:endParaRPr>
          </a:p>
        </p:txBody>
      </p:sp>
    </p:spTree>
    <p:extLst>
      <p:ext uri="{BB962C8B-B14F-4D97-AF65-F5344CB8AC3E}">
        <p14:creationId xmlns:p14="http://schemas.microsoft.com/office/powerpoint/2010/main" val="16279890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720840"/>
            <a:ext cx="8153400" cy="1477328"/>
          </a:xfrm>
          <a:prstGeom prst="rect">
            <a:avLst/>
          </a:prstGeom>
        </p:spPr>
        <p:txBody>
          <a:bodyPr wrap="square">
            <a:spAutoFit/>
          </a:bodyPr>
          <a:lstStyle/>
          <a:p>
            <a:pPr algn="just"/>
            <a:r>
              <a:rPr lang="en-US" dirty="0">
                <a:solidFill>
                  <a:srgbClr val="1F497D"/>
                </a:solidFill>
                <a:latin typeface="Arial Narrow"/>
                <a:cs typeface="Arial Narrow"/>
              </a:rPr>
              <a:t>The design of security architecture conventionally relies on two basic concepts: the principle of least privilege, and the partitioning of the system into protected compartments. For example, the TrustZone based TEE is normally designed to maintain its isolation even if the Normal World has been </a:t>
            </a:r>
            <a:r>
              <a:rPr lang="en-US" dirty="0" smtClean="0">
                <a:solidFill>
                  <a:srgbClr val="1F497D"/>
                </a:solidFill>
                <a:latin typeface="Arial Narrow"/>
                <a:cs typeface="Arial Narrow"/>
              </a:rPr>
              <a:t>compromised</a:t>
            </a:r>
            <a:r>
              <a:rPr lang="en-US" dirty="0">
                <a:solidFill>
                  <a:srgbClr val="1F497D"/>
                </a:solidFill>
                <a:latin typeface="Arial Narrow"/>
                <a:cs typeface="Arial Narrow"/>
              </a:rPr>
              <a:t>. A malicious hacker may take over the Normal World and spy on communications to the TEE, but the Trusted World will retain its integrity and confidentiality. </a:t>
            </a:r>
          </a:p>
        </p:txBody>
      </p:sp>
      <p:sp>
        <p:nvSpPr>
          <p:cNvPr id="3" name="TextBox 2"/>
          <p:cNvSpPr txBox="1"/>
          <p:nvPr/>
        </p:nvSpPr>
        <p:spPr>
          <a:xfrm>
            <a:off x="2971800" y="914400"/>
            <a:ext cx="2219328" cy="461665"/>
          </a:xfrm>
          <a:prstGeom prst="rect">
            <a:avLst/>
          </a:prstGeom>
          <a:noFill/>
        </p:spPr>
        <p:txBody>
          <a:bodyPr wrap="none" rtlCol="0">
            <a:spAutoFit/>
          </a:bodyPr>
          <a:lstStyle/>
          <a:p>
            <a:r>
              <a:rPr lang="en-US" sz="2400" dirty="0" smtClean="0">
                <a:solidFill>
                  <a:srgbClr val="1F497D"/>
                </a:solidFill>
                <a:latin typeface="Arial Narrow"/>
                <a:cs typeface="Arial Narrow"/>
              </a:rPr>
              <a:t>Threat Landscape</a:t>
            </a:r>
            <a:endParaRPr lang="en-US" sz="2400" dirty="0">
              <a:solidFill>
                <a:srgbClr val="1F497D"/>
              </a:solidFill>
              <a:latin typeface="Arial Narrow"/>
              <a:cs typeface="Arial Narrow"/>
            </a:endParaRPr>
          </a:p>
        </p:txBody>
      </p:sp>
    </p:spTree>
    <p:extLst>
      <p:ext uri="{BB962C8B-B14F-4D97-AF65-F5344CB8AC3E}">
        <p14:creationId xmlns:p14="http://schemas.microsoft.com/office/powerpoint/2010/main" val="13153033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90800" y="381000"/>
            <a:ext cx="3859951" cy="461665"/>
          </a:xfrm>
          <a:prstGeom prst="rect">
            <a:avLst/>
          </a:prstGeom>
          <a:noFill/>
        </p:spPr>
        <p:txBody>
          <a:bodyPr wrap="none" rtlCol="0">
            <a:spAutoFit/>
          </a:bodyPr>
          <a:lstStyle/>
          <a:p>
            <a:r>
              <a:rPr lang="en-US" sz="2400" dirty="0" smtClean="0">
                <a:solidFill>
                  <a:srgbClr val="1F497D"/>
                </a:solidFill>
                <a:latin typeface="Arial Narrow"/>
                <a:cs typeface="Arial Narrow"/>
              </a:rPr>
              <a:t>Navy Implementation Use Cases</a:t>
            </a:r>
            <a:endParaRPr lang="en-US" sz="2400" dirty="0">
              <a:solidFill>
                <a:srgbClr val="1F497D"/>
              </a:solidFill>
              <a:latin typeface="Arial Narrow"/>
              <a:cs typeface="Arial Narrow"/>
            </a:endParaRPr>
          </a:p>
        </p:txBody>
      </p:sp>
      <p:sp>
        <p:nvSpPr>
          <p:cNvPr id="3" name="Rectangle 2"/>
          <p:cNvSpPr/>
          <p:nvPr/>
        </p:nvSpPr>
        <p:spPr>
          <a:xfrm>
            <a:off x="381000" y="1066800"/>
            <a:ext cx="8382000" cy="5509201"/>
          </a:xfrm>
          <a:prstGeom prst="rect">
            <a:avLst/>
          </a:prstGeom>
        </p:spPr>
        <p:txBody>
          <a:bodyPr wrap="square">
            <a:spAutoFit/>
          </a:bodyPr>
          <a:lstStyle/>
          <a:p>
            <a:endParaRPr lang="en-US" sz="1600" dirty="0">
              <a:latin typeface="Arial Narrow"/>
              <a:cs typeface="Arial Narrow"/>
            </a:endParaRPr>
          </a:p>
          <a:p>
            <a:r>
              <a:rPr lang="en-US" sz="1600" dirty="0" smtClean="0">
                <a:solidFill>
                  <a:srgbClr val="1F497D"/>
                </a:solidFill>
                <a:latin typeface="Arial Narrow"/>
                <a:cs typeface="Arial Narrow"/>
              </a:rPr>
              <a:t>1. To </a:t>
            </a:r>
            <a:r>
              <a:rPr lang="en-US" sz="1600" dirty="0">
                <a:solidFill>
                  <a:srgbClr val="1F497D"/>
                </a:solidFill>
                <a:latin typeface="Arial Narrow"/>
                <a:cs typeface="Arial Narrow"/>
              </a:rPr>
              <a:t>ensure the integrity of the device: This is achieved using hardware roots of trust and a TrustZone isolated authenticated trusted boot process. </a:t>
            </a:r>
            <a:endParaRPr lang="en-US" sz="1600" dirty="0" smtClean="0">
              <a:solidFill>
                <a:srgbClr val="1F497D"/>
              </a:solidFill>
              <a:latin typeface="Arial Narrow"/>
              <a:cs typeface="Arial Narrow"/>
            </a:endParaRPr>
          </a:p>
          <a:p>
            <a:pPr marL="342900" indent="-342900">
              <a:buAutoNum type="arabicPeriod"/>
            </a:pPr>
            <a:endParaRPr lang="en-US" sz="1600" dirty="0">
              <a:solidFill>
                <a:srgbClr val="1F497D"/>
              </a:solidFill>
              <a:latin typeface="Arial Narrow"/>
              <a:cs typeface="Arial Narrow"/>
            </a:endParaRPr>
          </a:p>
          <a:p>
            <a:r>
              <a:rPr lang="en-US" sz="1600" dirty="0">
                <a:solidFill>
                  <a:srgbClr val="1F497D"/>
                </a:solidFill>
                <a:latin typeface="Arial Narrow"/>
                <a:cs typeface="Arial Narrow"/>
              </a:rPr>
              <a:t>2. To keep key material confidential from unauthorized access: The </a:t>
            </a:r>
            <a:r>
              <a:rPr lang="en-US" sz="1600" dirty="0" smtClean="0">
                <a:solidFill>
                  <a:srgbClr val="1F497D"/>
                </a:solidFill>
                <a:latin typeface="Arial Narrow"/>
                <a:cs typeface="Arial Narrow"/>
              </a:rPr>
              <a:t>Navy enterprise system wide </a:t>
            </a:r>
            <a:r>
              <a:rPr lang="en-US" sz="1600" dirty="0">
                <a:solidFill>
                  <a:srgbClr val="1F497D"/>
                </a:solidFill>
                <a:latin typeface="Arial Narrow"/>
                <a:cs typeface="Arial Narrow"/>
              </a:rPr>
              <a:t>hardware isolation provided by the TrustZone architecture extensions enables a small, security certifiable TEE to handle key materials. FIDO keys can themselves be encrypted using strong cryptography and fused Hardware Unique Keys. </a:t>
            </a:r>
            <a:endParaRPr lang="en-US" sz="1600" dirty="0" smtClean="0">
              <a:solidFill>
                <a:srgbClr val="1F497D"/>
              </a:solidFill>
              <a:latin typeface="Arial Narrow"/>
              <a:cs typeface="Arial Narrow"/>
            </a:endParaRPr>
          </a:p>
          <a:p>
            <a:endParaRPr lang="en-US" sz="1600" dirty="0">
              <a:solidFill>
                <a:srgbClr val="1F497D"/>
              </a:solidFill>
              <a:latin typeface="Arial Narrow"/>
              <a:cs typeface="Arial Narrow"/>
            </a:endParaRPr>
          </a:p>
          <a:p>
            <a:r>
              <a:rPr lang="en-US" sz="1600" dirty="0">
                <a:solidFill>
                  <a:srgbClr val="1F497D"/>
                </a:solidFill>
                <a:latin typeface="Arial Narrow"/>
                <a:cs typeface="Arial Narrow"/>
              </a:rPr>
              <a:t>3. To maintain the confidentiality and integrity of sensitive processes: The TEE provides the security promises of integrity and confidentiality. Typically, small parts of the FIDO process will be statically partitioned into the Trusted World and run as a Trusted Application. </a:t>
            </a:r>
            <a:r>
              <a:rPr lang="en-US" sz="1600" dirty="0" smtClean="0">
                <a:solidFill>
                  <a:srgbClr val="1F497D"/>
                </a:solidFill>
                <a:latin typeface="Arial Narrow"/>
                <a:cs typeface="Arial Narrow"/>
              </a:rPr>
              <a:t> </a:t>
            </a:r>
            <a:endParaRPr lang="en-US" sz="1600" dirty="0">
              <a:solidFill>
                <a:srgbClr val="1F497D"/>
              </a:solidFill>
              <a:latin typeface="Arial Narrow"/>
              <a:cs typeface="Arial Narrow"/>
            </a:endParaRPr>
          </a:p>
          <a:p>
            <a:endParaRPr lang="en-US" sz="1600" dirty="0">
              <a:solidFill>
                <a:srgbClr val="1F497D"/>
              </a:solidFill>
              <a:latin typeface="Arial Narrow"/>
              <a:cs typeface="Arial Narrow"/>
            </a:endParaRPr>
          </a:p>
          <a:p>
            <a:r>
              <a:rPr lang="en-US" sz="1600" dirty="0">
                <a:solidFill>
                  <a:srgbClr val="1F497D"/>
                </a:solidFill>
                <a:latin typeface="Arial Narrow"/>
                <a:cs typeface="Arial Narrow"/>
              </a:rPr>
              <a:t>4. To maintain the confidentiality of sensitive input data: TrustZone enables interrupts from input devices (such as authenticators) to be steered directly to the Trusted World where trusted device drivers can handle them. For example, the TEE can handle touch events from a touchscreen during PIN capture or interrupts from a fingerprint sensor and separate it from malware in the normal world that would not be able to intercept it. When the PIN capture or other input is complete the interrupts can be switched back to the normal world</a:t>
            </a:r>
            <a:r>
              <a:rPr lang="en-US" sz="1600" dirty="0" smtClean="0">
                <a:solidFill>
                  <a:srgbClr val="1F497D"/>
                </a:solidFill>
                <a:latin typeface="Arial Narrow"/>
                <a:cs typeface="Arial Narrow"/>
              </a:rPr>
              <a:t>.</a:t>
            </a:r>
          </a:p>
          <a:p>
            <a:r>
              <a:rPr lang="en-US" sz="1600" dirty="0" smtClean="0">
                <a:solidFill>
                  <a:srgbClr val="1F497D"/>
                </a:solidFill>
                <a:latin typeface="Arial Narrow"/>
                <a:cs typeface="Arial Narrow"/>
              </a:rPr>
              <a:t> </a:t>
            </a:r>
            <a:endParaRPr lang="en-US" sz="1600" dirty="0">
              <a:solidFill>
                <a:srgbClr val="1F497D"/>
              </a:solidFill>
              <a:latin typeface="Arial Narrow"/>
              <a:cs typeface="Arial Narrow"/>
            </a:endParaRPr>
          </a:p>
          <a:p>
            <a:r>
              <a:rPr lang="en-US" sz="1600" dirty="0">
                <a:solidFill>
                  <a:srgbClr val="1F497D"/>
                </a:solidFill>
                <a:latin typeface="Arial Narrow"/>
                <a:cs typeface="Arial Narrow"/>
              </a:rPr>
              <a:t>5. Protection of sensitive display data: TrustZone can be used to protect a Trusted World frame-buffer and its composition. This enables a “what you see is what you sign/buy” feature since the frame-buffer cannot be intercepted, modified or obscured. </a:t>
            </a:r>
          </a:p>
        </p:txBody>
      </p:sp>
    </p:spTree>
    <p:extLst>
      <p:ext uri="{BB962C8B-B14F-4D97-AF65-F5344CB8AC3E}">
        <p14:creationId xmlns:p14="http://schemas.microsoft.com/office/powerpoint/2010/main" val="10127473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590800" y="2165984"/>
            <a:ext cx="4343400" cy="3549015"/>
          </a:xfrm>
          <a:prstGeom prst="rect">
            <a:avLst/>
          </a:prstGeom>
        </p:spPr>
      </p:pic>
      <p:sp>
        <p:nvSpPr>
          <p:cNvPr id="3" name="TextBox 2"/>
          <p:cNvSpPr txBox="1"/>
          <p:nvPr/>
        </p:nvSpPr>
        <p:spPr>
          <a:xfrm>
            <a:off x="2667000" y="1066800"/>
            <a:ext cx="3621504" cy="523220"/>
          </a:xfrm>
          <a:prstGeom prst="rect">
            <a:avLst/>
          </a:prstGeom>
          <a:noFill/>
        </p:spPr>
        <p:txBody>
          <a:bodyPr wrap="none" rtlCol="0">
            <a:spAutoFit/>
          </a:bodyPr>
          <a:lstStyle/>
          <a:p>
            <a:r>
              <a:rPr lang="en-US" sz="2800" dirty="0" smtClean="0">
                <a:solidFill>
                  <a:srgbClr val="1F497D"/>
                </a:solidFill>
                <a:latin typeface="Arial Narrow"/>
                <a:cs typeface="Arial Narrow"/>
              </a:rPr>
              <a:t>Navy – Samsung  CRADA</a:t>
            </a:r>
            <a:endParaRPr lang="en-US" sz="2800" dirty="0">
              <a:solidFill>
                <a:srgbClr val="1F497D"/>
              </a:solidFill>
              <a:latin typeface="Arial Narrow"/>
              <a:cs typeface="Arial Narrow"/>
            </a:endParaRPr>
          </a:p>
        </p:txBody>
      </p:sp>
    </p:spTree>
    <p:extLst>
      <p:ext uri="{BB962C8B-B14F-4D97-AF65-F5344CB8AC3E}">
        <p14:creationId xmlns:p14="http://schemas.microsoft.com/office/powerpoint/2010/main" val="17063687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2670983101"/>
              </p:ext>
            </p:extLst>
          </p:nvPr>
        </p:nvGraphicFramePr>
        <p:xfrm>
          <a:off x="838200" y="1225550"/>
          <a:ext cx="7696200" cy="4813300"/>
        </p:xfrm>
        <a:graphic>
          <a:graphicData uri="http://schemas.openxmlformats.org/presentationml/2006/ole">
            <mc:AlternateContent xmlns:mc="http://schemas.openxmlformats.org/markup-compatibility/2006">
              <mc:Choice xmlns:v="urn:schemas-microsoft-com:vml" Requires="v">
                <p:oleObj spid="_x0000_s1039" name="Document" r:id="rId3" imgW="6096000" imgH="4813300" progId="Word.Document.12">
                  <p:embed/>
                </p:oleObj>
              </mc:Choice>
              <mc:Fallback>
                <p:oleObj name="Document" r:id="rId3" imgW="6096000" imgH="4813300" progId="Word.Document.12">
                  <p:embed/>
                  <p:pic>
                    <p:nvPicPr>
                      <p:cNvPr id="0" name=""/>
                      <p:cNvPicPr/>
                      <p:nvPr/>
                    </p:nvPicPr>
                    <p:blipFill>
                      <a:blip r:embed="rId4"/>
                      <a:stretch>
                        <a:fillRect/>
                      </a:stretch>
                    </p:blipFill>
                    <p:spPr>
                      <a:xfrm>
                        <a:off x="838200" y="1225550"/>
                        <a:ext cx="7696200" cy="4813300"/>
                      </a:xfrm>
                      <a:prstGeom prst="rect">
                        <a:avLst/>
                      </a:prstGeom>
                    </p:spPr>
                  </p:pic>
                </p:oleObj>
              </mc:Fallback>
            </mc:AlternateContent>
          </a:graphicData>
        </a:graphic>
      </p:graphicFrame>
    </p:spTree>
    <p:extLst>
      <p:ext uri="{BB962C8B-B14F-4D97-AF65-F5344CB8AC3E}">
        <p14:creationId xmlns:p14="http://schemas.microsoft.com/office/powerpoint/2010/main" val="9087604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3058991407"/>
              </p:ext>
            </p:extLst>
          </p:nvPr>
        </p:nvGraphicFramePr>
        <p:xfrm>
          <a:off x="1600200" y="400050"/>
          <a:ext cx="5943600" cy="6057900"/>
        </p:xfrm>
        <a:graphic>
          <a:graphicData uri="http://schemas.openxmlformats.org/presentationml/2006/ole">
            <mc:AlternateContent xmlns:mc="http://schemas.openxmlformats.org/markup-compatibility/2006">
              <mc:Choice xmlns:v="urn:schemas-microsoft-com:vml" Requires="v">
                <p:oleObj spid="_x0000_s2061" name="Document" r:id="rId3" imgW="5943600" imgH="6057900" progId="Word.Document.12">
                  <p:embed/>
                </p:oleObj>
              </mc:Choice>
              <mc:Fallback>
                <p:oleObj name="Document" r:id="rId3" imgW="5943600" imgH="6057900" progId="Word.Document.12">
                  <p:embed/>
                  <p:pic>
                    <p:nvPicPr>
                      <p:cNvPr id="0" name=""/>
                      <p:cNvPicPr/>
                      <p:nvPr/>
                    </p:nvPicPr>
                    <p:blipFill>
                      <a:blip r:embed="rId4"/>
                      <a:stretch>
                        <a:fillRect/>
                      </a:stretch>
                    </p:blipFill>
                    <p:spPr>
                      <a:xfrm>
                        <a:off x="1600200" y="400050"/>
                        <a:ext cx="5943600" cy="6057900"/>
                      </a:xfrm>
                      <a:prstGeom prst="rect">
                        <a:avLst/>
                      </a:prstGeom>
                    </p:spPr>
                  </p:pic>
                </p:oleObj>
              </mc:Fallback>
            </mc:AlternateContent>
          </a:graphicData>
        </a:graphic>
      </p:graphicFrame>
    </p:spTree>
    <p:extLst>
      <p:ext uri="{BB962C8B-B14F-4D97-AF65-F5344CB8AC3E}">
        <p14:creationId xmlns:p14="http://schemas.microsoft.com/office/powerpoint/2010/main" val="4020955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30200" y="1435100"/>
            <a:ext cx="8470900" cy="5194300"/>
          </a:xfrm>
          <a:prstGeom prst="rect">
            <a:avLst/>
          </a:prstGeom>
        </p:spPr>
      </p:pic>
      <p:sp>
        <p:nvSpPr>
          <p:cNvPr id="5" name="Rectangle 4"/>
          <p:cNvSpPr/>
          <p:nvPr/>
        </p:nvSpPr>
        <p:spPr>
          <a:xfrm>
            <a:off x="381000" y="228600"/>
            <a:ext cx="8382000" cy="830997"/>
          </a:xfrm>
          <a:prstGeom prst="rect">
            <a:avLst/>
          </a:prstGeom>
          <a:solidFill>
            <a:srgbClr val="31859C"/>
          </a:solidFill>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US" sz="2400" b="1" dirty="0" smtClean="0">
                <a:ln w="50800"/>
                <a:solidFill>
                  <a:schemeClr val="bg1">
                    <a:shade val="50000"/>
                  </a:schemeClr>
                </a:solidFill>
                <a:latin typeface="Arial Narrow"/>
                <a:cs typeface="Arial Narrow"/>
              </a:rPr>
              <a:t>Complexity </a:t>
            </a:r>
            <a:r>
              <a:rPr lang="en-US" sz="2400" b="1" dirty="0">
                <a:ln w="50800"/>
                <a:solidFill>
                  <a:schemeClr val="bg1">
                    <a:shade val="50000"/>
                  </a:schemeClr>
                </a:solidFill>
                <a:latin typeface="Arial Narrow"/>
                <a:cs typeface="Arial Narrow"/>
              </a:rPr>
              <a:t>is the enemy of </a:t>
            </a:r>
            <a:r>
              <a:rPr lang="en-US" sz="2400" b="1" dirty="0" smtClean="0">
                <a:ln w="50800"/>
                <a:solidFill>
                  <a:schemeClr val="bg1">
                    <a:shade val="50000"/>
                  </a:schemeClr>
                </a:solidFill>
                <a:latin typeface="Arial Narrow"/>
                <a:cs typeface="Arial Narrow"/>
              </a:rPr>
              <a:t>security</a:t>
            </a:r>
            <a:r>
              <a:rPr lang="en-US" sz="2400" b="1" dirty="0">
                <a:ln w="50800"/>
                <a:solidFill>
                  <a:schemeClr val="bg1">
                    <a:shade val="50000"/>
                  </a:schemeClr>
                </a:solidFill>
                <a:latin typeface="Arial Narrow"/>
                <a:cs typeface="Arial Narrow"/>
              </a:rPr>
              <a:t>—every new feature can interact </a:t>
            </a:r>
            <a:r>
              <a:rPr lang="en-US" sz="2400" b="1" dirty="0" smtClean="0">
                <a:ln w="50800"/>
                <a:solidFill>
                  <a:schemeClr val="bg1">
                    <a:shade val="50000"/>
                  </a:schemeClr>
                </a:solidFill>
                <a:latin typeface="Arial Narrow"/>
                <a:cs typeface="Arial Narrow"/>
              </a:rPr>
              <a:t>with </a:t>
            </a:r>
            <a:r>
              <a:rPr lang="en-US" sz="2400" b="1" dirty="0">
                <a:ln w="50800"/>
                <a:solidFill>
                  <a:schemeClr val="bg1">
                    <a:shade val="50000"/>
                  </a:schemeClr>
                </a:solidFill>
                <a:latin typeface="Arial Narrow"/>
                <a:cs typeface="Arial Narrow"/>
              </a:rPr>
              <a:t>others to create vulnerabilities. </a:t>
            </a:r>
          </a:p>
        </p:txBody>
      </p:sp>
    </p:spTree>
    <p:extLst>
      <p:ext uri="{BB962C8B-B14F-4D97-AF65-F5344CB8AC3E}">
        <p14:creationId xmlns:p14="http://schemas.microsoft.com/office/powerpoint/2010/main" val="4549644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5800" y="1170086"/>
            <a:ext cx="7696200" cy="4801315"/>
          </a:xfrm>
          <a:prstGeom prst="rect">
            <a:avLst/>
          </a:prstGeom>
        </p:spPr>
        <p:txBody>
          <a:bodyPr wrap="square">
            <a:spAutoFit/>
          </a:bodyPr>
          <a:lstStyle/>
          <a:p>
            <a:r>
              <a:rPr lang="tr-TR" dirty="0">
                <a:solidFill>
                  <a:srgbClr val="1F497D"/>
                </a:solidFill>
                <a:latin typeface="Arial Narrow"/>
                <a:cs typeface="Arial Narrow"/>
              </a:rPr>
              <a:t>FY16</a:t>
            </a:r>
          </a:p>
          <a:p>
            <a:pPr marL="285750" indent="-285750">
              <a:buFont typeface="Arial"/>
              <a:buChar char="•"/>
            </a:pPr>
            <a:r>
              <a:rPr lang="tr-TR" dirty="0" smtClean="0">
                <a:solidFill>
                  <a:srgbClr val="1F497D"/>
                </a:solidFill>
                <a:latin typeface="Arial Narrow"/>
                <a:cs typeface="Arial Narrow"/>
              </a:rPr>
              <a:t>Research Study/</a:t>
            </a:r>
            <a:r>
              <a:rPr lang="tr-TR" dirty="0">
                <a:solidFill>
                  <a:srgbClr val="1F497D"/>
                </a:solidFill>
                <a:latin typeface="Arial Narrow"/>
                <a:cs typeface="Arial Narrow"/>
              </a:rPr>
              <a:t>Analysis of FIDO UAF Authenticator requirements (FIDO UAF</a:t>
            </a:r>
          </a:p>
          <a:p>
            <a:pPr marL="285750" indent="-285750">
              <a:buFont typeface="Arial"/>
              <a:buChar char="•"/>
            </a:pPr>
            <a:r>
              <a:rPr lang="tr-TR" dirty="0">
                <a:solidFill>
                  <a:srgbClr val="1F497D"/>
                </a:solidFill>
                <a:latin typeface="Arial Narrow"/>
                <a:cs typeface="Arial Narrow"/>
              </a:rPr>
              <a:t>protocol)</a:t>
            </a:r>
          </a:p>
          <a:p>
            <a:pPr marL="285750" indent="-285750">
              <a:buFont typeface="Arial"/>
              <a:buChar char="•"/>
            </a:pPr>
            <a:r>
              <a:rPr lang="tr-TR" dirty="0" smtClean="0">
                <a:solidFill>
                  <a:srgbClr val="1F497D"/>
                </a:solidFill>
                <a:latin typeface="Arial Narrow"/>
                <a:cs typeface="Arial Narrow"/>
              </a:rPr>
              <a:t>Research</a:t>
            </a:r>
            <a:r>
              <a:rPr lang="tr-TR" dirty="0">
                <a:solidFill>
                  <a:srgbClr val="1F497D"/>
                </a:solidFill>
                <a:latin typeface="Arial Narrow"/>
                <a:cs typeface="Arial Narrow"/>
              </a:rPr>
              <a:t>/Analysis of EMVCo payment tokenization technology</a:t>
            </a:r>
          </a:p>
          <a:p>
            <a:pPr marL="285750" indent="-285750">
              <a:buFont typeface="Arial"/>
              <a:buChar char="•"/>
            </a:pPr>
            <a:r>
              <a:rPr lang="tr-TR" dirty="0" smtClean="0">
                <a:solidFill>
                  <a:srgbClr val="1F497D"/>
                </a:solidFill>
                <a:latin typeface="Arial Narrow"/>
                <a:cs typeface="Arial Narrow"/>
              </a:rPr>
              <a:t>Conduct </a:t>
            </a:r>
            <a:r>
              <a:rPr lang="tr-TR" dirty="0">
                <a:solidFill>
                  <a:srgbClr val="1F497D"/>
                </a:solidFill>
                <a:latin typeface="Arial Narrow"/>
                <a:cs typeface="Arial Narrow"/>
              </a:rPr>
              <a:t>CRADA integration, planning, developmental use case activities for</a:t>
            </a:r>
          </a:p>
          <a:p>
            <a:pPr marL="285750" indent="-285750">
              <a:buFont typeface="Arial"/>
              <a:buChar char="•"/>
            </a:pPr>
            <a:r>
              <a:rPr lang="tr-TR" dirty="0" smtClean="0">
                <a:solidFill>
                  <a:srgbClr val="1F497D"/>
                </a:solidFill>
                <a:latin typeface="Arial Narrow"/>
                <a:cs typeface="Arial Narrow"/>
              </a:rPr>
              <a:t>N81 </a:t>
            </a:r>
            <a:r>
              <a:rPr lang="tr-TR" dirty="0">
                <a:solidFill>
                  <a:srgbClr val="1F497D"/>
                </a:solidFill>
                <a:latin typeface="Arial Narrow"/>
                <a:cs typeface="Arial Narrow"/>
              </a:rPr>
              <a:t>requirements</a:t>
            </a:r>
          </a:p>
          <a:p>
            <a:endParaRPr lang="tr-TR" dirty="0">
              <a:solidFill>
                <a:srgbClr val="1F497D"/>
              </a:solidFill>
              <a:latin typeface="Arial Narrow"/>
              <a:cs typeface="Arial Narrow"/>
            </a:endParaRPr>
          </a:p>
          <a:p>
            <a:r>
              <a:rPr lang="tr-TR" dirty="0">
                <a:solidFill>
                  <a:srgbClr val="1F497D"/>
                </a:solidFill>
                <a:latin typeface="Arial Narrow"/>
                <a:cs typeface="Arial Narrow"/>
              </a:rPr>
              <a:t>FY17</a:t>
            </a:r>
          </a:p>
          <a:p>
            <a:pPr marL="285750" indent="-285750">
              <a:buFont typeface="Arial"/>
              <a:buChar char="•"/>
            </a:pPr>
            <a:r>
              <a:rPr lang="tr-TR" dirty="0" smtClean="0">
                <a:solidFill>
                  <a:srgbClr val="1F497D"/>
                </a:solidFill>
                <a:latin typeface="Arial Narrow"/>
                <a:cs typeface="Arial Narrow"/>
              </a:rPr>
              <a:t>Architecture </a:t>
            </a:r>
            <a:r>
              <a:rPr lang="tr-TR" dirty="0">
                <a:solidFill>
                  <a:srgbClr val="1F497D"/>
                </a:solidFill>
                <a:latin typeface="Arial Narrow"/>
                <a:cs typeface="Arial Narrow"/>
              </a:rPr>
              <a:t>design/modification to support FIDO requirements and EMVCo</a:t>
            </a:r>
          </a:p>
          <a:p>
            <a:pPr marL="285750" indent="-285750">
              <a:buFont typeface="Arial"/>
              <a:buChar char="•"/>
            </a:pPr>
            <a:r>
              <a:rPr lang="tr-TR" dirty="0">
                <a:solidFill>
                  <a:srgbClr val="1F497D"/>
                </a:solidFill>
                <a:latin typeface="Arial Narrow"/>
                <a:cs typeface="Arial Narrow"/>
              </a:rPr>
              <a:t>payment tokenization technology</a:t>
            </a:r>
          </a:p>
          <a:p>
            <a:pPr marL="285750" indent="-285750">
              <a:buFont typeface="Arial"/>
              <a:buChar char="•"/>
            </a:pPr>
            <a:r>
              <a:rPr lang="tr-TR" dirty="0" smtClean="0">
                <a:solidFill>
                  <a:srgbClr val="1F497D"/>
                </a:solidFill>
                <a:latin typeface="Arial Narrow"/>
                <a:cs typeface="Arial Narrow"/>
              </a:rPr>
              <a:t>Update </a:t>
            </a:r>
            <a:r>
              <a:rPr lang="tr-TR" dirty="0">
                <a:solidFill>
                  <a:srgbClr val="1F497D"/>
                </a:solidFill>
                <a:latin typeface="Arial Narrow"/>
                <a:cs typeface="Arial Narrow"/>
              </a:rPr>
              <a:t>test environment and test harnesses to support FIDO/EMVCo</a:t>
            </a:r>
          </a:p>
          <a:p>
            <a:pPr marL="285750" indent="-285750">
              <a:buFont typeface="Arial"/>
              <a:buChar char="•"/>
            </a:pPr>
            <a:r>
              <a:rPr lang="tr-TR" dirty="0" smtClean="0">
                <a:solidFill>
                  <a:srgbClr val="1F497D"/>
                </a:solidFill>
                <a:latin typeface="Arial Narrow"/>
                <a:cs typeface="Arial Narrow"/>
              </a:rPr>
              <a:t>Requirements</a:t>
            </a:r>
            <a:endParaRPr lang="tr-TR" dirty="0">
              <a:solidFill>
                <a:srgbClr val="1F497D"/>
              </a:solidFill>
              <a:latin typeface="Arial Narrow"/>
              <a:cs typeface="Arial Narrow"/>
            </a:endParaRPr>
          </a:p>
          <a:p>
            <a:pPr marL="285750" indent="-285750">
              <a:buFont typeface="Arial"/>
              <a:buChar char="•"/>
            </a:pPr>
            <a:r>
              <a:rPr lang="tr-TR" dirty="0" smtClean="0">
                <a:solidFill>
                  <a:srgbClr val="1F497D"/>
                </a:solidFill>
                <a:latin typeface="Arial Narrow"/>
                <a:cs typeface="Arial Narrow"/>
              </a:rPr>
              <a:t>EST </a:t>
            </a:r>
            <a:r>
              <a:rPr lang="tr-TR" dirty="0">
                <a:solidFill>
                  <a:srgbClr val="1F497D"/>
                </a:solidFill>
                <a:latin typeface="Arial Narrow"/>
                <a:cs typeface="Arial Narrow"/>
              </a:rPr>
              <a:t>Server Development and Testing to support FIDO UAF token provisioning</a:t>
            </a:r>
          </a:p>
          <a:p>
            <a:pPr marL="285750" indent="-285750">
              <a:buFont typeface="Arial"/>
              <a:buChar char="•"/>
            </a:pPr>
            <a:r>
              <a:rPr lang="tr-TR" dirty="0" smtClean="0">
                <a:solidFill>
                  <a:srgbClr val="1F497D"/>
                </a:solidFill>
                <a:latin typeface="Arial Narrow"/>
                <a:cs typeface="Arial Narrow"/>
              </a:rPr>
              <a:t>Acquire</a:t>
            </a:r>
            <a:r>
              <a:rPr lang="tr-TR" dirty="0">
                <a:solidFill>
                  <a:srgbClr val="1F497D"/>
                </a:solidFill>
                <a:latin typeface="Arial Narrow"/>
                <a:cs typeface="Arial Narrow"/>
              </a:rPr>
              <a:t>, integrate and test COTS FIDO Server, or </a:t>
            </a:r>
            <a:r>
              <a:rPr lang="tr-TR" dirty="0" smtClean="0">
                <a:solidFill>
                  <a:srgbClr val="1F497D"/>
                </a:solidFill>
                <a:latin typeface="Arial Narrow"/>
                <a:cs typeface="Arial Narrow"/>
              </a:rPr>
              <a:t>develop </a:t>
            </a:r>
            <a:r>
              <a:rPr lang="tr-TR" dirty="0">
                <a:solidFill>
                  <a:srgbClr val="1F497D"/>
                </a:solidFill>
                <a:latin typeface="Arial Narrow"/>
                <a:cs typeface="Arial Narrow"/>
              </a:rPr>
              <a:t>extension to EST</a:t>
            </a:r>
          </a:p>
          <a:p>
            <a:pPr marL="285750" indent="-285750">
              <a:buFont typeface="Arial"/>
              <a:buChar char="•"/>
            </a:pPr>
            <a:r>
              <a:rPr lang="tr-TR" dirty="0">
                <a:solidFill>
                  <a:srgbClr val="1F497D"/>
                </a:solidFill>
                <a:latin typeface="Arial Narrow"/>
                <a:cs typeface="Arial Narrow"/>
              </a:rPr>
              <a:t>Server or stand-alone component to support FIDO UAF attestation, communicate</a:t>
            </a:r>
          </a:p>
          <a:p>
            <a:pPr marL="285750" indent="-285750">
              <a:buFont typeface="Arial"/>
              <a:buChar char="•"/>
            </a:pPr>
            <a:r>
              <a:rPr lang="tr-TR" dirty="0">
                <a:solidFill>
                  <a:srgbClr val="1F497D"/>
                </a:solidFill>
                <a:latin typeface="Arial Narrow"/>
                <a:cs typeface="Arial Narrow"/>
              </a:rPr>
              <a:t>protocol messages, authentication of transactions, and account management</a:t>
            </a:r>
          </a:p>
          <a:p>
            <a:pPr marL="285750" indent="-285750">
              <a:buFont typeface="Arial"/>
              <a:buChar char="•"/>
            </a:pPr>
            <a:r>
              <a:rPr lang="tr-TR" dirty="0" smtClean="0">
                <a:solidFill>
                  <a:srgbClr val="1F497D"/>
                </a:solidFill>
                <a:latin typeface="Arial Narrow"/>
                <a:cs typeface="Arial Narrow"/>
              </a:rPr>
              <a:t>EST </a:t>
            </a:r>
            <a:r>
              <a:rPr lang="tr-TR" dirty="0">
                <a:solidFill>
                  <a:srgbClr val="1F497D"/>
                </a:solidFill>
                <a:latin typeface="Arial Narrow"/>
                <a:cs typeface="Arial Narrow"/>
              </a:rPr>
              <a:t>Server Development and Testing to support EMVCo use cases</a:t>
            </a:r>
            <a:endParaRPr lang="en-US" dirty="0">
              <a:solidFill>
                <a:srgbClr val="1F497D"/>
              </a:solidFill>
              <a:latin typeface="Arial Narrow"/>
              <a:cs typeface="Arial Narrow"/>
            </a:endParaRPr>
          </a:p>
        </p:txBody>
      </p:sp>
    </p:spTree>
    <p:extLst>
      <p:ext uri="{BB962C8B-B14F-4D97-AF65-F5344CB8AC3E}">
        <p14:creationId xmlns:p14="http://schemas.microsoft.com/office/powerpoint/2010/main" val="4169915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295400"/>
          </a:xfrm>
          <a:solidFill>
            <a:srgbClr val="31859C"/>
          </a:solidFill>
        </p:spPr>
        <p:txBody>
          <a:bodyPr>
            <a:noAutofit/>
            <a:scene3d>
              <a:camera prst="orthographicFront"/>
              <a:lightRig rig="balanced" dir="t">
                <a:rot lat="0" lon="0" rev="2100000"/>
              </a:lightRig>
            </a:scene3d>
            <a:sp3d extrusionH="57150" prstMaterial="metal">
              <a:bevelT w="38100" h="25400"/>
              <a:contourClr>
                <a:schemeClr val="bg2"/>
              </a:contourClr>
            </a:sp3d>
          </a:bodyPr>
          <a:lstStyle/>
          <a:p>
            <a:r>
              <a:rPr lang="en-US" sz="3600" b="1" dirty="0" smtClean="0">
                <a:ln w="50800"/>
                <a:solidFill>
                  <a:schemeClr val="bg1">
                    <a:shade val="50000"/>
                  </a:schemeClr>
                </a:solidFill>
              </a:rPr>
              <a:t/>
            </a:r>
            <a:br>
              <a:rPr lang="en-US" sz="3600" b="1" dirty="0" smtClean="0">
                <a:ln w="50800"/>
                <a:solidFill>
                  <a:schemeClr val="bg1">
                    <a:shade val="50000"/>
                  </a:schemeClr>
                </a:solidFill>
              </a:rPr>
            </a:br>
            <a:r>
              <a:rPr lang="en-US" sz="4000" b="1" dirty="0" smtClean="0">
                <a:ln w="50800"/>
                <a:solidFill>
                  <a:schemeClr val="bg1">
                    <a:shade val="50000"/>
                  </a:schemeClr>
                </a:solidFill>
                <a:latin typeface="Arial Narrow"/>
                <a:cs typeface="Arial Narrow"/>
              </a:rPr>
              <a:t>The </a:t>
            </a:r>
            <a:r>
              <a:rPr lang="en-US" sz="4000" b="1" dirty="0">
                <a:ln w="50800"/>
                <a:solidFill>
                  <a:schemeClr val="bg1">
                    <a:shade val="50000"/>
                  </a:schemeClr>
                </a:solidFill>
                <a:latin typeface="Arial Narrow"/>
                <a:cs typeface="Arial Narrow"/>
              </a:rPr>
              <a:t>greatest impediment to </a:t>
            </a:r>
            <a:r>
              <a:rPr lang="en-US" sz="4000" b="1" dirty="0" smtClean="0">
                <a:ln w="50800"/>
                <a:solidFill>
                  <a:schemeClr val="bg1">
                    <a:shade val="50000"/>
                  </a:schemeClr>
                </a:solidFill>
                <a:latin typeface="Arial Narrow"/>
                <a:cs typeface="Arial Narrow"/>
              </a:rPr>
              <a:t>exceptional </a:t>
            </a:r>
            <a:r>
              <a:rPr lang="en-US" sz="4000" b="1" dirty="0">
                <a:ln w="50800"/>
                <a:solidFill>
                  <a:schemeClr val="bg1">
                    <a:shade val="50000"/>
                  </a:schemeClr>
                </a:solidFill>
                <a:latin typeface="Arial Narrow"/>
                <a:cs typeface="Arial Narrow"/>
              </a:rPr>
              <a:t>access may be jurisdiction</a:t>
            </a:r>
            <a:r>
              <a:rPr lang="en-US" sz="3600" b="1" dirty="0">
                <a:ln w="50800"/>
                <a:solidFill>
                  <a:schemeClr val="bg1">
                    <a:shade val="50000"/>
                  </a:schemeClr>
                </a:solidFill>
              </a:rPr>
              <a:t/>
            </a:r>
            <a:br>
              <a:rPr lang="en-US" sz="3600" b="1" dirty="0">
                <a:ln w="50800"/>
                <a:solidFill>
                  <a:schemeClr val="bg1">
                    <a:shade val="50000"/>
                  </a:schemeClr>
                </a:solidFill>
              </a:rPr>
            </a:br>
            <a:endParaRPr lang="en-US" sz="3600" b="1" dirty="0">
              <a:ln w="50800"/>
              <a:solidFill>
                <a:schemeClr val="bg1">
                  <a:shade val="50000"/>
                </a:schemeClr>
              </a:solidFill>
            </a:endParaRPr>
          </a:p>
        </p:txBody>
      </p:sp>
      <p:sp>
        <p:nvSpPr>
          <p:cNvPr id="3" name="Content Placeholder 2"/>
          <p:cNvSpPr>
            <a:spLocks noGrp="1"/>
          </p:cNvSpPr>
          <p:nvPr>
            <p:ph idx="1"/>
          </p:nvPr>
        </p:nvSpPr>
        <p:spPr>
          <a:xfrm>
            <a:off x="457200" y="1752600"/>
            <a:ext cx="8229600" cy="4525963"/>
          </a:xfrm>
        </p:spPr>
        <p:txBody>
          <a:bodyPr>
            <a:normAutofit/>
          </a:bodyPr>
          <a:lstStyle/>
          <a:p>
            <a:pPr marL="0" indent="0" algn="just">
              <a:buNone/>
            </a:pPr>
            <a:r>
              <a:rPr lang="en-US" sz="2800" dirty="0">
                <a:latin typeface="Arial Narrow"/>
                <a:cs typeface="Arial Narrow"/>
              </a:rPr>
              <a:t>The need to grapple with these legal </a:t>
            </a:r>
            <a:r>
              <a:rPr lang="en-US" sz="2800" dirty="0" smtClean="0">
                <a:latin typeface="Arial Narrow"/>
                <a:cs typeface="Arial Narrow"/>
              </a:rPr>
              <a:t>and </a:t>
            </a:r>
            <a:r>
              <a:rPr lang="en-US" sz="2800" dirty="0">
                <a:latin typeface="Arial Narrow"/>
                <a:cs typeface="Arial Narrow"/>
              </a:rPr>
              <a:t>policy concerns could move the </a:t>
            </a:r>
            <a:r>
              <a:rPr lang="en-US" sz="2800" dirty="0" smtClean="0">
                <a:latin typeface="Arial Narrow"/>
                <a:cs typeface="Arial Narrow"/>
              </a:rPr>
              <a:t>Internet </a:t>
            </a:r>
            <a:r>
              <a:rPr lang="en-US" sz="2800" dirty="0">
                <a:latin typeface="Arial Narrow"/>
                <a:cs typeface="Arial Narrow"/>
              </a:rPr>
              <a:t>overnight from its current open </a:t>
            </a:r>
            <a:r>
              <a:rPr lang="en-US" sz="2800" dirty="0" smtClean="0">
                <a:latin typeface="Arial Narrow"/>
                <a:cs typeface="Arial Narrow"/>
              </a:rPr>
              <a:t>and </a:t>
            </a:r>
            <a:r>
              <a:rPr lang="en-US" sz="2800" dirty="0">
                <a:latin typeface="Arial Narrow"/>
                <a:cs typeface="Arial Narrow"/>
              </a:rPr>
              <a:t>entrepreneurial model to </a:t>
            </a:r>
            <a:r>
              <a:rPr lang="en-US" sz="2800" dirty="0" smtClean="0">
                <a:latin typeface="Arial Narrow"/>
                <a:cs typeface="Arial Narrow"/>
              </a:rPr>
              <a:t>becoming </a:t>
            </a:r>
            <a:r>
              <a:rPr lang="en-US" sz="2800" dirty="0">
                <a:latin typeface="Arial Narrow"/>
                <a:cs typeface="Arial Narrow"/>
              </a:rPr>
              <a:t>a highly regulated industry. Tackling </a:t>
            </a:r>
            <a:r>
              <a:rPr lang="en-US" sz="2800" dirty="0" smtClean="0">
                <a:latin typeface="Arial Narrow"/>
                <a:cs typeface="Arial Narrow"/>
              </a:rPr>
              <a:t>these </a:t>
            </a:r>
            <a:r>
              <a:rPr lang="en-US" sz="2800" dirty="0">
                <a:latin typeface="Arial Narrow"/>
                <a:cs typeface="Arial Narrow"/>
              </a:rPr>
              <a:t>questions requires more than our </a:t>
            </a:r>
            <a:r>
              <a:rPr lang="en-US" sz="2800" dirty="0" smtClean="0">
                <a:latin typeface="Arial Narrow"/>
                <a:cs typeface="Arial Narrow"/>
              </a:rPr>
              <a:t>technical </a:t>
            </a:r>
            <a:r>
              <a:rPr lang="en-US" sz="2800" dirty="0">
                <a:latin typeface="Arial Narrow"/>
                <a:cs typeface="Arial Narrow"/>
              </a:rPr>
              <a:t>expertise </a:t>
            </a:r>
            <a:r>
              <a:rPr lang="en-US" sz="2800" dirty="0" smtClean="0">
                <a:latin typeface="Arial Narrow"/>
                <a:cs typeface="Arial Narrow"/>
              </a:rPr>
              <a:t>as scientists and engineers, </a:t>
            </a:r>
            <a:r>
              <a:rPr lang="en-US" sz="2800" dirty="0">
                <a:latin typeface="Arial Narrow"/>
                <a:cs typeface="Arial Narrow"/>
              </a:rPr>
              <a:t>but they must be answered before </a:t>
            </a:r>
            <a:r>
              <a:rPr lang="en-US" sz="2800" dirty="0" smtClean="0">
                <a:latin typeface="Arial Narrow"/>
                <a:cs typeface="Arial Narrow"/>
              </a:rPr>
              <a:t>anyone </a:t>
            </a:r>
            <a:r>
              <a:rPr lang="en-US" sz="2800" dirty="0">
                <a:latin typeface="Arial Narrow"/>
                <a:cs typeface="Arial Narrow"/>
              </a:rPr>
              <a:t>can embark on the technical </a:t>
            </a:r>
            <a:r>
              <a:rPr lang="en-US" sz="2800" dirty="0" smtClean="0">
                <a:latin typeface="Arial Narrow"/>
                <a:cs typeface="Arial Narrow"/>
              </a:rPr>
              <a:t>design </a:t>
            </a:r>
            <a:r>
              <a:rPr lang="en-US" sz="2800" dirty="0">
                <a:latin typeface="Arial Narrow"/>
                <a:cs typeface="Arial Narrow"/>
              </a:rPr>
              <a:t>of an exceptional access system. </a:t>
            </a:r>
          </a:p>
          <a:p>
            <a:endParaRPr lang="en-US" sz="2800" dirty="0"/>
          </a:p>
        </p:txBody>
      </p:sp>
      <p:pic>
        <p:nvPicPr>
          <p:cNvPr id="4" name="Picture 3"/>
          <p:cNvPicPr>
            <a:picLocks noChangeAspect="1"/>
          </p:cNvPicPr>
          <p:nvPr/>
        </p:nvPicPr>
        <p:blipFill>
          <a:blip r:embed="rId3"/>
          <a:stretch>
            <a:fillRect/>
          </a:stretch>
        </p:blipFill>
        <p:spPr>
          <a:xfrm>
            <a:off x="5143500" y="4840111"/>
            <a:ext cx="4000500" cy="2032000"/>
          </a:xfrm>
          <a:prstGeom prst="rect">
            <a:avLst/>
          </a:prstGeom>
        </p:spPr>
      </p:pic>
      <p:pic>
        <p:nvPicPr>
          <p:cNvPr id="6" name="Picture 5"/>
          <p:cNvPicPr>
            <a:picLocks noChangeAspect="1"/>
          </p:cNvPicPr>
          <p:nvPr/>
        </p:nvPicPr>
        <p:blipFill>
          <a:blip r:embed="rId4"/>
          <a:stretch>
            <a:fillRect/>
          </a:stretch>
        </p:blipFill>
        <p:spPr>
          <a:xfrm>
            <a:off x="0" y="4876800"/>
            <a:ext cx="3289300" cy="1981200"/>
          </a:xfrm>
          <a:prstGeom prst="rect">
            <a:avLst/>
          </a:prstGeom>
        </p:spPr>
      </p:pic>
      <p:pic>
        <p:nvPicPr>
          <p:cNvPr id="7" name="Picture 6"/>
          <p:cNvPicPr>
            <a:picLocks noChangeAspect="1"/>
          </p:cNvPicPr>
          <p:nvPr/>
        </p:nvPicPr>
        <p:blipFill>
          <a:blip r:embed="rId5"/>
          <a:stretch>
            <a:fillRect/>
          </a:stretch>
        </p:blipFill>
        <p:spPr>
          <a:xfrm>
            <a:off x="3454400" y="4953000"/>
            <a:ext cx="1879600" cy="863600"/>
          </a:xfrm>
          <a:prstGeom prst="rect">
            <a:avLst/>
          </a:prstGeom>
        </p:spPr>
      </p:pic>
    </p:spTree>
    <p:extLst>
      <p:ext uri="{BB962C8B-B14F-4D97-AF65-F5344CB8AC3E}">
        <p14:creationId xmlns:p14="http://schemas.microsoft.com/office/powerpoint/2010/main" val="56028829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1524000"/>
            <a:ext cx="8077200" cy="3539431"/>
          </a:xfrm>
          <a:prstGeom prst="rect">
            <a:avLst/>
          </a:prstGeom>
        </p:spPr>
        <p:txBody>
          <a:bodyPr wrap="square">
            <a:spAutoFit/>
          </a:bodyPr>
          <a:lstStyle/>
          <a:p>
            <a:pPr algn="just"/>
            <a:r>
              <a:rPr lang="en-US" sz="2800" dirty="0">
                <a:latin typeface="Arial Narrow"/>
                <a:cs typeface="Arial Narrow"/>
              </a:rPr>
              <a:t>In the </a:t>
            </a:r>
            <a:r>
              <a:rPr lang="en-US" sz="2800" dirty="0" smtClean="0">
                <a:latin typeface="Arial Narrow"/>
                <a:cs typeface="Arial Narrow"/>
              </a:rPr>
              <a:t>wake </a:t>
            </a:r>
            <a:r>
              <a:rPr lang="en-US" sz="2800" dirty="0">
                <a:latin typeface="Arial Narrow"/>
                <a:cs typeface="Arial Narrow"/>
              </a:rPr>
              <a:t>of the growing economic and </a:t>
            </a:r>
            <a:r>
              <a:rPr lang="en-US" sz="2800" dirty="0" smtClean="0">
                <a:latin typeface="Arial Narrow"/>
                <a:cs typeface="Arial Narrow"/>
              </a:rPr>
              <a:t>social </a:t>
            </a:r>
            <a:r>
              <a:rPr lang="en-US" sz="2800" dirty="0">
                <a:latin typeface="Arial Narrow"/>
                <a:cs typeface="Arial Narrow"/>
              </a:rPr>
              <a:t>cost of the fundamental insecurity </a:t>
            </a:r>
            <a:r>
              <a:rPr lang="en-US" sz="2800" dirty="0" smtClean="0">
                <a:latin typeface="Arial Narrow"/>
                <a:cs typeface="Arial Narrow"/>
              </a:rPr>
              <a:t>of </a:t>
            </a:r>
            <a:r>
              <a:rPr lang="en-US" sz="2800" dirty="0">
                <a:latin typeface="Arial Narrow"/>
                <a:cs typeface="Arial Narrow"/>
              </a:rPr>
              <a:t>today’s Internet environment, any </a:t>
            </a:r>
            <a:r>
              <a:rPr lang="en-US" sz="2800" dirty="0" smtClean="0">
                <a:latin typeface="Arial Narrow"/>
                <a:cs typeface="Arial Narrow"/>
              </a:rPr>
              <a:t>proposals </a:t>
            </a:r>
            <a:r>
              <a:rPr lang="en-US" sz="2800" dirty="0">
                <a:latin typeface="Arial Narrow"/>
                <a:cs typeface="Arial Narrow"/>
              </a:rPr>
              <a:t>that alter the security </a:t>
            </a:r>
            <a:r>
              <a:rPr lang="en-US" sz="2800" dirty="0" smtClean="0">
                <a:latin typeface="Arial Narrow"/>
                <a:cs typeface="Arial Narrow"/>
              </a:rPr>
              <a:t>dynamics </a:t>
            </a:r>
            <a:r>
              <a:rPr lang="en-US" sz="2800" dirty="0">
                <a:latin typeface="Arial Narrow"/>
                <a:cs typeface="Arial Narrow"/>
              </a:rPr>
              <a:t>online should be approached </a:t>
            </a:r>
            <a:r>
              <a:rPr lang="en-US" sz="2800" dirty="0" smtClean="0">
                <a:latin typeface="Arial Narrow"/>
                <a:cs typeface="Arial Narrow"/>
              </a:rPr>
              <a:t>with </a:t>
            </a:r>
            <a:r>
              <a:rPr lang="en-US" sz="2800" dirty="0">
                <a:latin typeface="Arial Narrow"/>
                <a:cs typeface="Arial Narrow"/>
              </a:rPr>
              <a:t>caution. Exceptional access </a:t>
            </a:r>
            <a:r>
              <a:rPr lang="en-US" sz="2800" dirty="0" smtClean="0">
                <a:latin typeface="Arial Narrow"/>
                <a:cs typeface="Arial Narrow"/>
              </a:rPr>
              <a:t>would </a:t>
            </a:r>
            <a:r>
              <a:rPr lang="en-US" sz="2800" dirty="0">
                <a:latin typeface="Arial Narrow"/>
                <a:cs typeface="Arial Narrow"/>
              </a:rPr>
              <a:t>force Internet system </a:t>
            </a:r>
            <a:r>
              <a:rPr lang="en-US" sz="2800" dirty="0" smtClean="0">
                <a:latin typeface="Arial Narrow"/>
                <a:cs typeface="Arial Narrow"/>
              </a:rPr>
              <a:t>developers </a:t>
            </a:r>
            <a:r>
              <a:rPr lang="en-US" sz="2800" dirty="0">
                <a:latin typeface="Arial Narrow"/>
                <a:cs typeface="Arial Narrow"/>
              </a:rPr>
              <a:t>to reverse forward-secrecy design </a:t>
            </a:r>
            <a:r>
              <a:rPr lang="en-US" sz="2800" dirty="0" smtClean="0">
                <a:latin typeface="Arial Narrow"/>
                <a:cs typeface="Arial Narrow"/>
              </a:rPr>
              <a:t>practices </a:t>
            </a:r>
            <a:r>
              <a:rPr lang="en-US" sz="2800" dirty="0">
                <a:latin typeface="Arial Narrow"/>
                <a:cs typeface="Arial Narrow"/>
              </a:rPr>
              <a:t>that seek to minimize the </a:t>
            </a:r>
            <a:r>
              <a:rPr lang="en-US" sz="2800" dirty="0" smtClean="0">
                <a:latin typeface="Arial Narrow"/>
                <a:cs typeface="Arial Narrow"/>
              </a:rPr>
              <a:t>impact </a:t>
            </a:r>
            <a:r>
              <a:rPr lang="en-US" sz="2800" dirty="0">
                <a:latin typeface="Arial Narrow"/>
                <a:cs typeface="Arial Narrow"/>
              </a:rPr>
              <a:t>on user privacy when systems are </a:t>
            </a:r>
            <a:r>
              <a:rPr lang="en-US" sz="2800" dirty="0" smtClean="0">
                <a:latin typeface="Arial Narrow"/>
                <a:cs typeface="Arial Narrow"/>
              </a:rPr>
              <a:t>breached</a:t>
            </a:r>
            <a:r>
              <a:rPr lang="en-US" sz="2800" dirty="0">
                <a:latin typeface="Arial Narrow"/>
                <a:cs typeface="Arial Narrow"/>
              </a:rPr>
              <a:t>.</a:t>
            </a:r>
          </a:p>
          <a:p>
            <a:endParaRPr lang="en-US" sz="2800" dirty="0">
              <a:latin typeface="Arial Narrow"/>
              <a:cs typeface="Arial Narrow"/>
            </a:endParaRPr>
          </a:p>
        </p:txBody>
      </p:sp>
      <p:sp>
        <p:nvSpPr>
          <p:cNvPr id="5" name="Rectangle 4"/>
          <p:cNvSpPr/>
          <p:nvPr/>
        </p:nvSpPr>
        <p:spPr>
          <a:xfrm>
            <a:off x="457200" y="304800"/>
            <a:ext cx="8229600" cy="1077218"/>
          </a:xfrm>
          <a:prstGeom prst="rect">
            <a:avLst/>
          </a:prstGeom>
          <a:solidFill>
            <a:srgbClr val="31859C"/>
          </a:solidFill>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US" sz="3200" b="1" dirty="0" smtClean="0">
                <a:ln w="50800"/>
                <a:solidFill>
                  <a:schemeClr val="bg1">
                    <a:shade val="50000"/>
                  </a:schemeClr>
                </a:solidFill>
                <a:latin typeface="Arial Narrow"/>
                <a:cs typeface="Arial Narrow"/>
              </a:rPr>
              <a:t>The DoD needs to account for the </a:t>
            </a:r>
            <a:r>
              <a:rPr lang="en-US" sz="3200" b="1" dirty="0">
                <a:ln w="50800"/>
                <a:solidFill>
                  <a:schemeClr val="bg1">
                    <a:shade val="50000"/>
                  </a:schemeClr>
                </a:solidFill>
                <a:latin typeface="Arial Narrow"/>
                <a:cs typeface="Arial Narrow"/>
              </a:rPr>
              <a:t>risks inherent in </a:t>
            </a:r>
            <a:r>
              <a:rPr lang="en-US" sz="3200" b="1" dirty="0" smtClean="0">
                <a:ln w="50800"/>
                <a:solidFill>
                  <a:schemeClr val="bg1">
                    <a:shade val="50000"/>
                  </a:schemeClr>
                </a:solidFill>
                <a:latin typeface="Arial Narrow"/>
                <a:cs typeface="Arial Narrow"/>
              </a:rPr>
              <a:t>exceptional </a:t>
            </a:r>
            <a:r>
              <a:rPr lang="en-US" sz="3200" b="1" dirty="0">
                <a:ln w="50800"/>
                <a:solidFill>
                  <a:schemeClr val="bg1">
                    <a:shade val="50000"/>
                  </a:schemeClr>
                </a:solidFill>
                <a:latin typeface="Arial Narrow"/>
                <a:cs typeface="Arial Narrow"/>
              </a:rPr>
              <a:t>access systems</a:t>
            </a:r>
          </a:p>
        </p:txBody>
      </p:sp>
      <p:pic>
        <p:nvPicPr>
          <p:cNvPr id="2" name="Picture 1"/>
          <p:cNvPicPr>
            <a:picLocks noChangeAspect="1"/>
          </p:cNvPicPr>
          <p:nvPr/>
        </p:nvPicPr>
        <p:blipFill>
          <a:blip r:embed="rId2"/>
          <a:stretch>
            <a:fillRect/>
          </a:stretch>
        </p:blipFill>
        <p:spPr>
          <a:xfrm>
            <a:off x="5562600" y="4800600"/>
            <a:ext cx="3581400" cy="2057400"/>
          </a:xfrm>
          <a:prstGeom prst="rect">
            <a:avLst/>
          </a:prstGeom>
        </p:spPr>
      </p:pic>
      <p:pic>
        <p:nvPicPr>
          <p:cNvPr id="3" name="Picture 2"/>
          <p:cNvPicPr>
            <a:picLocks noChangeAspect="1"/>
          </p:cNvPicPr>
          <p:nvPr/>
        </p:nvPicPr>
        <p:blipFill>
          <a:blip r:embed="rId3"/>
          <a:stretch>
            <a:fillRect/>
          </a:stretch>
        </p:blipFill>
        <p:spPr>
          <a:xfrm>
            <a:off x="0" y="4800600"/>
            <a:ext cx="5562600" cy="2057400"/>
          </a:xfrm>
          <a:prstGeom prst="rect">
            <a:avLst/>
          </a:prstGeom>
        </p:spPr>
      </p:pic>
    </p:spTree>
    <p:extLst>
      <p:ext uri="{BB962C8B-B14F-4D97-AF65-F5344CB8AC3E}">
        <p14:creationId xmlns:p14="http://schemas.microsoft.com/office/powerpoint/2010/main" val="151705649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31859C"/>
          </a:solidFill>
        </p:spPr>
        <p:txBody>
          <a:bodyPr>
            <a:scene3d>
              <a:camera prst="orthographicFront"/>
              <a:lightRig rig="balanced" dir="t">
                <a:rot lat="0" lon="0" rev="2100000"/>
              </a:lightRig>
            </a:scene3d>
            <a:sp3d extrusionH="57150" prstMaterial="metal">
              <a:bevelT w="38100" h="25400"/>
              <a:contourClr>
                <a:schemeClr val="bg2"/>
              </a:contourClr>
            </a:sp3d>
          </a:bodyPr>
          <a:lstStyle/>
          <a:p>
            <a:r>
              <a:rPr lang="en-US" b="1" dirty="0" smtClean="0">
                <a:ln w="50800"/>
                <a:solidFill>
                  <a:schemeClr val="bg1">
                    <a:shade val="50000"/>
                  </a:schemeClr>
                </a:solidFill>
                <a:latin typeface="Arial Narrow"/>
                <a:cs typeface="Arial Narrow"/>
              </a:rPr>
              <a:t>Writing Code</a:t>
            </a:r>
            <a:endParaRPr lang="en-US" b="1" dirty="0">
              <a:ln w="50800"/>
              <a:solidFill>
                <a:schemeClr val="bg1">
                  <a:shade val="50000"/>
                </a:schemeClr>
              </a:solidFill>
              <a:latin typeface="Arial Narrow"/>
              <a:cs typeface="Arial Narrow"/>
            </a:endParaRPr>
          </a:p>
        </p:txBody>
      </p:sp>
      <p:sp>
        <p:nvSpPr>
          <p:cNvPr id="3" name="Content Placeholder 2"/>
          <p:cNvSpPr>
            <a:spLocks noGrp="1"/>
          </p:cNvSpPr>
          <p:nvPr>
            <p:ph idx="1"/>
          </p:nvPr>
        </p:nvSpPr>
        <p:spPr>
          <a:xfrm>
            <a:off x="457200" y="1600200"/>
            <a:ext cx="8229600" cy="3687763"/>
          </a:xfrm>
        </p:spPr>
        <p:txBody>
          <a:bodyPr>
            <a:normAutofit/>
          </a:bodyPr>
          <a:lstStyle/>
          <a:p>
            <a:pPr marL="0" indent="0" algn="just">
              <a:buNone/>
            </a:pPr>
            <a:r>
              <a:rPr lang="en-US" dirty="0" smtClean="0">
                <a:latin typeface="Arial Narrow"/>
                <a:cs typeface="Arial Narrow"/>
              </a:rPr>
              <a:t>For </a:t>
            </a:r>
            <a:r>
              <a:rPr lang="en-US" dirty="0">
                <a:latin typeface="Arial Narrow"/>
                <a:cs typeface="Arial Narrow"/>
              </a:rPr>
              <a:t>instance, OpenSSL</a:t>
            </a:r>
            <a:r>
              <a:rPr lang="en-US" dirty="0" smtClean="0">
                <a:latin typeface="Arial Narrow"/>
                <a:cs typeface="Arial Narrow"/>
              </a:rPr>
              <a:t>, the </a:t>
            </a:r>
            <a:r>
              <a:rPr lang="en-US" dirty="0">
                <a:latin typeface="Arial Narrow"/>
                <a:cs typeface="Arial Narrow"/>
              </a:rPr>
              <a:t>software used by about two-thirds of websites to do TLS encryption, has been </a:t>
            </a:r>
            <a:r>
              <a:rPr lang="en-US" dirty="0" smtClean="0">
                <a:latin typeface="Arial Narrow"/>
                <a:cs typeface="Arial Narrow"/>
              </a:rPr>
              <a:t>plagued with </a:t>
            </a:r>
            <a:r>
              <a:rPr lang="en-US" dirty="0">
                <a:latin typeface="Arial Narrow"/>
                <a:cs typeface="Arial Narrow"/>
              </a:rPr>
              <a:t>systems-level bugs resulting in catastrophic vulnerabilities. Introducing complex </a:t>
            </a:r>
            <a:r>
              <a:rPr lang="en-US" dirty="0" smtClean="0">
                <a:latin typeface="Arial Narrow"/>
                <a:cs typeface="Arial Narrow"/>
              </a:rPr>
              <a:t>new exceptional </a:t>
            </a:r>
            <a:r>
              <a:rPr lang="en-US" dirty="0">
                <a:latin typeface="Arial Narrow"/>
                <a:cs typeface="Arial Narrow"/>
              </a:rPr>
              <a:t>access requirements will similarly add more security bugs that will lurk in </a:t>
            </a:r>
            <a:r>
              <a:rPr lang="en-US" dirty="0" smtClean="0">
                <a:latin typeface="Arial Narrow"/>
                <a:cs typeface="Arial Narrow"/>
              </a:rPr>
              <a:t>our software </a:t>
            </a:r>
            <a:r>
              <a:rPr lang="en-US" dirty="0">
                <a:latin typeface="Arial Narrow"/>
                <a:cs typeface="Arial Narrow"/>
              </a:rPr>
              <a:t>infrastructure for decades to come.</a:t>
            </a:r>
          </a:p>
          <a:p>
            <a:pPr marL="0" indent="0">
              <a:buNone/>
            </a:pPr>
            <a:endParaRPr lang="en-US" dirty="0"/>
          </a:p>
          <a:p>
            <a:endParaRPr lang="en-US" dirty="0"/>
          </a:p>
        </p:txBody>
      </p:sp>
      <p:pic>
        <p:nvPicPr>
          <p:cNvPr id="4" name="Picture 3"/>
          <p:cNvPicPr>
            <a:picLocks noChangeAspect="1"/>
          </p:cNvPicPr>
          <p:nvPr/>
        </p:nvPicPr>
        <p:blipFill>
          <a:blip r:embed="rId2"/>
          <a:stretch>
            <a:fillRect/>
          </a:stretch>
        </p:blipFill>
        <p:spPr>
          <a:xfrm>
            <a:off x="0" y="5257800"/>
            <a:ext cx="9144000" cy="1600200"/>
          </a:xfrm>
          <a:prstGeom prst="rect">
            <a:avLst/>
          </a:prstGeom>
        </p:spPr>
      </p:pic>
    </p:spTree>
    <p:extLst>
      <p:ext uri="{BB962C8B-B14F-4D97-AF65-F5344CB8AC3E}">
        <p14:creationId xmlns:p14="http://schemas.microsoft.com/office/powerpoint/2010/main" val="416732684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87500" y="1155700"/>
            <a:ext cx="5969000" cy="5854700"/>
          </a:xfrm>
          <a:prstGeom prst="rect">
            <a:avLst/>
          </a:prstGeom>
        </p:spPr>
      </p:pic>
      <p:sp>
        <p:nvSpPr>
          <p:cNvPr id="5" name="Rectangle 4"/>
          <p:cNvSpPr/>
          <p:nvPr/>
        </p:nvSpPr>
        <p:spPr>
          <a:xfrm>
            <a:off x="152400" y="2362200"/>
            <a:ext cx="8991600" cy="3416320"/>
          </a:xfrm>
          <a:prstGeom prst="rect">
            <a:avLst/>
          </a:prstGeom>
          <a:ln>
            <a:noFill/>
          </a:ln>
        </p:spPr>
        <p:txBody>
          <a:bodyPr wrap="square">
            <a:spAutoFit/>
          </a:bodyPr>
          <a:lstStyle/>
          <a:p>
            <a:pPr algn="just"/>
            <a:r>
              <a:rPr lang="en-US" sz="3600" i="1" dirty="0">
                <a:ln w="10541" cmpd="sng">
                  <a:solidFill>
                    <a:schemeClr val="accent1">
                      <a:shade val="88000"/>
                      <a:satMod val="110000"/>
                    </a:schemeClr>
                  </a:solidFill>
                  <a:prstDash val="solid"/>
                </a:ln>
                <a:solidFill>
                  <a:srgbClr val="0000FF"/>
                </a:solidFill>
                <a:latin typeface="Arial Narrow"/>
                <a:cs typeface="Arial Narrow"/>
              </a:rPr>
              <a:t>But what requirements must an untested theory meet to be considered scientific? Theorists guide the scientific enterprise by dreaming up the ideas to be put to the test and then interpreting the experimental results; what keeps theorists within the bounds of science?</a:t>
            </a:r>
          </a:p>
        </p:txBody>
      </p:sp>
      <p:sp>
        <p:nvSpPr>
          <p:cNvPr id="6" name="Rectangle 5"/>
          <p:cNvSpPr/>
          <p:nvPr/>
        </p:nvSpPr>
        <p:spPr>
          <a:xfrm>
            <a:off x="381000" y="76200"/>
            <a:ext cx="8305800" cy="1077218"/>
          </a:xfrm>
          <a:prstGeom prst="rect">
            <a:avLst/>
          </a:prstGeom>
          <a:solidFill>
            <a:srgbClr val="31859C"/>
          </a:solidFill>
          <a:ln>
            <a:solidFill>
              <a:srgbClr val="0000FF"/>
            </a:solidFill>
          </a:ln>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US" sz="3200" b="1" dirty="0" smtClean="0">
                <a:ln w="50800"/>
                <a:solidFill>
                  <a:schemeClr val="bg1">
                    <a:shade val="50000"/>
                  </a:schemeClr>
                </a:solidFill>
                <a:latin typeface="Arial Narrow"/>
                <a:cs typeface="Arial Narrow"/>
              </a:rPr>
              <a:t>A </a:t>
            </a:r>
            <a:r>
              <a:rPr lang="en-US" sz="3200" b="1" dirty="0">
                <a:ln w="50800"/>
                <a:solidFill>
                  <a:schemeClr val="bg1">
                    <a:shade val="50000"/>
                  </a:schemeClr>
                </a:solidFill>
                <a:latin typeface="Arial Narrow"/>
                <a:cs typeface="Arial Narrow"/>
              </a:rPr>
              <a:t>theory must be proved experimentally to enter the book of knowledge.</a:t>
            </a:r>
          </a:p>
        </p:txBody>
      </p:sp>
    </p:spTree>
    <p:extLst>
      <p:ext uri="{BB962C8B-B14F-4D97-AF65-F5344CB8AC3E}">
        <p14:creationId xmlns:p14="http://schemas.microsoft.com/office/powerpoint/2010/main" val="330743924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1143000"/>
            <a:ext cx="7848600" cy="5909310"/>
          </a:xfrm>
          <a:prstGeom prst="rect">
            <a:avLst/>
          </a:prstGeom>
        </p:spPr>
        <p:txBody>
          <a:bodyPr wrap="square">
            <a:spAutoFit/>
          </a:bodyPr>
          <a:lstStyle/>
          <a:p>
            <a:pPr algn="just"/>
            <a:r>
              <a:rPr lang="en-US" sz="2000" dirty="0">
                <a:latin typeface="Arial Narrow"/>
                <a:cs typeface="Arial Narrow"/>
              </a:rPr>
              <a:t>NIST has coined the term </a:t>
            </a:r>
            <a:r>
              <a:rPr lang="en-US" sz="2000" b="1" i="1" dirty="0">
                <a:solidFill>
                  <a:srgbClr val="0000FF"/>
                </a:solidFill>
                <a:latin typeface="Arial Narrow"/>
                <a:cs typeface="Arial Narrow"/>
              </a:rPr>
              <a:t>derived credentials</a:t>
            </a:r>
            <a:r>
              <a:rPr lang="en-US" sz="2000" b="1" dirty="0">
                <a:solidFill>
                  <a:srgbClr val="0000FF"/>
                </a:solidFill>
                <a:latin typeface="Arial Narrow"/>
                <a:cs typeface="Arial Narrow"/>
              </a:rPr>
              <a:t> </a:t>
            </a:r>
            <a:r>
              <a:rPr lang="en-US" sz="2000" dirty="0">
                <a:latin typeface="Arial Narrow"/>
                <a:cs typeface="Arial Narrow"/>
              </a:rPr>
              <a:t>to refer to cryptographic credentials that are derived from those in a Personal Identity Verification (PIV) card or Common Access Card (CAC) and carried in a mobile device instead of the card. (A CAC card is a PIV card issued by the Department of Defense.) </a:t>
            </a:r>
            <a:r>
              <a:rPr lang="en-US" sz="2000" dirty="0" smtClean="0">
                <a:latin typeface="Arial Narrow"/>
                <a:cs typeface="Arial Narrow"/>
              </a:rPr>
              <a:t>In other words,</a:t>
            </a:r>
            <a:r>
              <a:rPr lang="en-US" sz="2000" dirty="0">
                <a:latin typeface="Arial Narrow"/>
                <a:ea typeface="Calibri"/>
                <a:cs typeface="Arial Narrow"/>
              </a:rPr>
              <a:t> </a:t>
            </a:r>
            <a:r>
              <a:rPr lang="en-US" sz="2000" dirty="0" smtClean="0">
                <a:latin typeface="Arial Narrow"/>
                <a:ea typeface="Calibri"/>
                <a:cs typeface="Arial Narrow"/>
              </a:rPr>
              <a:t>a derived </a:t>
            </a:r>
            <a:r>
              <a:rPr lang="en-US" sz="2000" dirty="0">
                <a:latin typeface="Arial Narrow"/>
                <a:ea typeface="Calibri"/>
                <a:cs typeface="Arial Narrow"/>
              </a:rPr>
              <a:t>credential is a new credential that leverages identity proofing and vetting results of current valid PIV card to receive a derived PIV credential.  To achieve interoperability a derived credential is a PKI credential. </a:t>
            </a:r>
            <a:r>
              <a:rPr lang="en-US" sz="2000" dirty="0" smtClean="0">
                <a:latin typeface="Arial Narrow"/>
                <a:cs typeface="Arial Narrow"/>
              </a:rPr>
              <a:t> </a:t>
            </a:r>
            <a:r>
              <a:rPr lang="en-US" sz="2000" dirty="0">
                <a:latin typeface="Arial Narrow"/>
                <a:ea typeface="Calibri"/>
                <a:cs typeface="Arial Narrow"/>
              </a:rPr>
              <a:t>The two different approaches of using digital credentials on phones and tablets are primary and derived credentials.  FIPS 201 defines the procedures for a PIV lifecycle including identity proofing, registration, PIV card issuance and usage.  FIPS 201 </a:t>
            </a:r>
            <a:r>
              <a:rPr lang="en-US" sz="2000" dirty="0" smtClean="0">
                <a:latin typeface="Arial Narrow"/>
                <a:ea typeface="Calibri"/>
                <a:cs typeface="Arial Narrow"/>
              </a:rPr>
              <a:t>explains that </a:t>
            </a:r>
            <a:r>
              <a:rPr lang="en-US" sz="2000" dirty="0">
                <a:latin typeface="Arial Narrow"/>
                <a:ea typeface="Calibri"/>
                <a:cs typeface="Arial Narrow"/>
              </a:rPr>
              <a:t>the identity credentials must be stored on a smart card.  </a:t>
            </a:r>
            <a:r>
              <a:rPr lang="en-US" sz="2000" dirty="0" smtClean="0">
                <a:latin typeface="Arial Narrow"/>
                <a:ea typeface="Calibri"/>
                <a:cs typeface="Arial Narrow"/>
              </a:rPr>
              <a:t>NIST </a:t>
            </a:r>
            <a:r>
              <a:rPr lang="en-US" sz="2000" dirty="0">
                <a:latin typeface="Arial Narrow"/>
                <a:ea typeface="Calibri"/>
                <a:cs typeface="Arial Narrow"/>
              </a:rPr>
              <a:t>SP 800-73-3 </a:t>
            </a:r>
            <a:r>
              <a:rPr lang="en-US" sz="2000" dirty="0" smtClean="0">
                <a:latin typeface="Arial Narrow"/>
                <a:ea typeface="Calibri"/>
                <a:cs typeface="Arial Narrow"/>
              </a:rPr>
              <a:t>infers </a:t>
            </a:r>
            <a:r>
              <a:rPr lang="en-US" sz="2000" dirty="0">
                <a:latin typeface="Arial Narrow"/>
                <a:ea typeface="Calibri"/>
                <a:cs typeface="Arial Narrow"/>
              </a:rPr>
              <a:t>the technical specs to interface with the smart card to retrieve and use the identity credentials.  The primary credential on a CAC or PIV can be read or transferred directly to the device or tablet using either a card reader or NFC. </a:t>
            </a:r>
            <a:r>
              <a:rPr lang="en-US" sz="2000" dirty="0" smtClean="0">
                <a:latin typeface="Arial Narrow"/>
                <a:ea typeface="Calibri"/>
                <a:cs typeface="Arial Narrow"/>
              </a:rPr>
              <a:t> </a:t>
            </a:r>
            <a:r>
              <a:rPr lang="en-US" sz="2000" dirty="0">
                <a:latin typeface="Arial Narrow"/>
                <a:cs typeface="Arial Narrow"/>
              </a:rPr>
              <a:t>The Derived PIV Credential is a PIV Derived Authentication </a:t>
            </a:r>
            <a:r>
              <a:rPr lang="en-US" sz="2000" dirty="0" smtClean="0">
                <a:latin typeface="Arial Narrow"/>
                <a:cs typeface="Arial Narrow"/>
              </a:rPr>
              <a:t>certificate, </a:t>
            </a:r>
            <a:r>
              <a:rPr lang="en-US" sz="2000" dirty="0">
                <a:latin typeface="Arial Narrow"/>
                <a:cs typeface="Arial Narrow"/>
              </a:rPr>
              <a:t>which </a:t>
            </a:r>
            <a:r>
              <a:rPr lang="en-US" sz="2000" dirty="0" smtClean="0">
                <a:latin typeface="Arial Narrow"/>
                <a:cs typeface="Arial Narrow"/>
              </a:rPr>
              <a:t>is an </a:t>
            </a:r>
            <a:r>
              <a:rPr lang="en-US" sz="2000" dirty="0">
                <a:solidFill>
                  <a:srgbClr val="0000FF"/>
                </a:solidFill>
                <a:latin typeface="Arial Narrow"/>
                <a:cs typeface="Arial Narrow"/>
              </a:rPr>
              <a:t>x</a:t>
            </a:r>
            <a:r>
              <a:rPr lang="en-US" sz="2000" dirty="0" smtClean="0">
                <a:solidFill>
                  <a:srgbClr val="0000FF"/>
                </a:solidFill>
                <a:latin typeface="Arial Narrow"/>
                <a:cs typeface="Arial Narrow"/>
              </a:rPr>
              <a:t>509 </a:t>
            </a:r>
            <a:r>
              <a:rPr lang="en-US" sz="2000" dirty="0">
                <a:solidFill>
                  <a:srgbClr val="0000FF"/>
                </a:solidFill>
                <a:latin typeface="Arial Narrow"/>
                <a:cs typeface="Arial Narrow"/>
              </a:rPr>
              <a:t>public key </a:t>
            </a:r>
            <a:r>
              <a:rPr lang="en-US" sz="2000" dirty="0" smtClean="0">
                <a:solidFill>
                  <a:srgbClr val="0000FF"/>
                </a:solidFill>
                <a:latin typeface="Arial Narrow"/>
                <a:cs typeface="Arial Narrow"/>
              </a:rPr>
              <a:t>certificate </a:t>
            </a:r>
            <a:r>
              <a:rPr lang="en-US" sz="2000" dirty="0">
                <a:latin typeface="Arial Narrow"/>
                <a:cs typeface="Arial Narrow"/>
              </a:rPr>
              <a:t>that has been issued in accordance with </a:t>
            </a:r>
            <a:r>
              <a:rPr lang="en-US" sz="2000" dirty="0" smtClean="0">
                <a:latin typeface="Arial Narrow"/>
                <a:cs typeface="Arial Narrow"/>
              </a:rPr>
              <a:t>the requirements </a:t>
            </a:r>
            <a:r>
              <a:rPr lang="en-US" sz="2000" dirty="0">
                <a:latin typeface="Arial Narrow"/>
                <a:cs typeface="Arial Narrow"/>
              </a:rPr>
              <a:t>of this document and the x</a:t>
            </a:r>
            <a:r>
              <a:rPr lang="en-US" sz="2000" dirty="0" smtClean="0">
                <a:latin typeface="Arial Narrow"/>
                <a:cs typeface="Arial Narrow"/>
              </a:rPr>
              <a:t>509 Certificate </a:t>
            </a:r>
            <a:r>
              <a:rPr lang="en-US" sz="2000" dirty="0">
                <a:latin typeface="Arial Narrow"/>
                <a:cs typeface="Arial Narrow"/>
              </a:rPr>
              <a:t>Policy for the U.S. Federal </a:t>
            </a:r>
            <a:r>
              <a:rPr lang="en-US" sz="2000" dirty="0" smtClean="0">
                <a:latin typeface="Arial Narrow"/>
                <a:cs typeface="Arial Narrow"/>
              </a:rPr>
              <a:t>PKI Common </a:t>
            </a:r>
            <a:r>
              <a:rPr lang="en-US" sz="2000" dirty="0">
                <a:latin typeface="Arial Narrow"/>
                <a:cs typeface="Arial Narrow"/>
              </a:rPr>
              <a:t>Policy </a:t>
            </a:r>
            <a:r>
              <a:rPr lang="en-US" sz="2000" dirty="0" smtClean="0">
                <a:latin typeface="Arial Narrow"/>
                <a:cs typeface="Arial Narrow"/>
              </a:rPr>
              <a:t>Framework.</a:t>
            </a:r>
            <a:r>
              <a:rPr lang="en-US" sz="2000" dirty="0" smtClean="0">
                <a:latin typeface="Arial Narrow"/>
                <a:ea typeface="Calibri"/>
                <a:cs typeface="Arial Narrow"/>
              </a:rPr>
              <a:t> </a:t>
            </a:r>
            <a:endParaRPr lang="en-US" sz="2000" dirty="0">
              <a:latin typeface="Arial Narrow"/>
              <a:ea typeface="Calibri"/>
              <a:cs typeface="Arial Narrow"/>
            </a:endParaRPr>
          </a:p>
          <a:p>
            <a:pPr algn="just"/>
            <a:endParaRPr lang="en-US" dirty="0">
              <a:effectLst/>
              <a:latin typeface="Arial Narrow"/>
              <a:cs typeface="Arial Narrow"/>
            </a:endParaRPr>
          </a:p>
        </p:txBody>
      </p:sp>
      <p:sp>
        <p:nvSpPr>
          <p:cNvPr id="3" name="TextBox 2"/>
          <p:cNvSpPr txBox="1"/>
          <p:nvPr/>
        </p:nvSpPr>
        <p:spPr>
          <a:xfrm>
            <a:off x="1928440" y="304800"/>
            <a:ext cx="5065059" cy="646331"/>
          </a:xfrm>
          <a:prstGeom prst="rect">
            <a:avLst/>
          </a:prstGeom>
          <a:solidFill>
            <a:schemeClr val="accent5">
              <a:lumMod val="75000"/>
            </a:schemeClr>
          </a:solidFill>
          <a:ln>
            <a:solidFill>
              <a:schemeClr val="accent5">
                <a:lumMod val="40000"/>
                <a:lumOff val="60000"/>
              </a:schemeClr>
            </a:solidFill>
          </a:ln>
        </p:spPr>
        <p:txBody>
          <a:bodyPr wrap="none" rtlCol="0">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US" sz="3600" b="1" dirty="0" smtClean="0">
                <a:ln w="50800"/>
                <a:solidFill>
                  <a:schemeClr val="bg1">
                    <a:shade val="50000"/>
                  </a:schemeClr>
                </a:solidFill>
                <a:latin typeface="Arial Narrow" panose="020B0606020202030204" pitchFamily="34" charset="0"/>
              </a:rPr>
              <a:t>DoD Digital PKI credentials</a:t>
            </a:r>
            <a:endParaRPr lang="en-US" sz="3600" b="1" dirty="0">
              <a:ln w="50800"/>
              <a:solidFill>
                <a:schemeClr val="bg1">
                  <a:shade val="50000"/>
                </a:schemeClr>
              </a:solidFill>
              <a:latin typeface="Arial Narrow" panose="020B0606020202030204" pitchFamily="34" charset="0"/>
            </a:endParaRPr>
          </a:p>
        </p:txBody>
      </p:sp>
    </p:spTree>
    <p:extLst>
      <p:ext uri="{BB962C8B-B14F-4D97-AF65-F5344CB8AC3E}">
        <p14:creationId xmlns:p14="http://schemas.microsoft.com/office/powerpoint/2010/main" val="419215618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3840</TotalTime>
  <Words>5141</Words>
  <Application>Microsoft Macintosh PowerPoint</Application>
  <PresentationFormat>On-screen Show (4:3)</PresentationFormat>
  <Paragraphs>408</Paragraphs>
  <Slides>40</Slides>
  <Notes>2</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42" baseType="lpstr">
      <vt:lpstr>Office Theme</vt:lpstr>
      <vt:lpstr>Document</vt:lpstr>
      <vt:lpstr>Digital Credentials and Disruptive Technologies </vt:lpstr>
      <vt:lpstr>PowerPoint Presentation</vt:lpstr>
      <vt:lpstr> The complexity of today’s Internet environment means . . .  </vt:lpstr>
      <vt:lpstr>PowerPoint Presentation</vt:lpstr>
      <vt:lpstr> The greatest impediment to exceptional access may be jurisdiction </vt:lpstr>
      <vt:lpstr>PowerPoint Presentation</vt:lpstr>
      <vt:lpstr>Writing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pam hawver</Manager>
  <Company>US Navy</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Credentials and Insecurity</dc:title>
  <dc:subject>ATARC Talk  April2016</dc:subject>
  <dc:creator>william edwards</dc:creator>
  <cp:keywords/>
  <dc:description/>
  <cp:lastModifiedBy>William Edwards</cp:lastModifiedBy>
  <cp:revision>629</cp:revision>
  <dcterms:created xsi:type="dcterms:W3CDTF">2015-11-30T14:12:20Z</dcterms:created>
  <dcterms:modified xsi:type="dcterms:W3CDTF">2016-07-22T14:21:05Z</dcterms:modified>
  <cp:category/>
</cp:coreProperties>
</file>